
<file path=[Content_Types].xml><?xml version="1.0" encoding="utf-8"?>
<Types xmlns="http://schemas.openxmlformats.org/package/2006/content-types">
  <Default Extension="png" ContentType="image/png"/>
  <Default Extension="bmp" ContentType="image/bmp"/>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Lst>
  <p:notesMasterIdLst>
    <p:notesMasterId r:id="rId23"/>
  </p:notesMasterIdLst>
  <p:sldIdLst>
    <p:sldId id="298" r:id="rId3"/>
    <p:sldId id="256" r:id="rId4"/>
    <p:sldId id="280" r:id="rId5"/>
    <p:sldId id="281" r:id="rId6"/>
    <p:sldId id="282" r:id="rId7"/>
    <p:sldId id="283" r:id="rId8"/>
    <p:sldId id="285" r:id="rId9"/>
    <p:sldId id="286" r:id="rId10"/>
    <p:sldId id="287" r:id="rId11"/>
    <p:sldId id="288" r:id="rId12"/>
    <p:sldId id="292" r:id="rId13"/>
    <p:sldId id="289" r:id="rId14"/>
    <p:sldId id="290" r:id="rId15"/>
    <p:sldId id="291" r:id="rId16"/>
    <p:sldId id="293" r:id="rId17"/>
    <p:sldId id="294" r:id="rId18"/>
    <p:sldId id="295" r:id="rId19"/>
    <p:sldId id="296" r:id="rId20"/>
    <p:sldId id="299" r:id="rId21"/>
    <p:sldId id="300" r:id="rId2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900"/>
    <a:srgbClr val="000000"/>
    <a:srgbClr val="0033CC"/>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8435" autoAdjust="0"/>
  </p:normalViewPr>
  <p:slideViewPr>
    <p:cSldViewPr>
      <p:cViewPr varScale="1">
        <p:scale>
          <a:sx n="42" d="100"/>
          <a:sy n="42" d="100"/>
        </p:scale>
        <p:origin x="-2196" y="-108"/>
      </p:cViewPr>
      <p:guideLst>
        <p:guide orient="horz" pos="2160"/>
        <p:guide pos="2880"/>
      </p:guideLst>
    </p:cSldViewPr>
  </p:slideViewPr>
  <p:notesTextViewPr>
    <p:cViewPr>
      <p:scale>
        <a:sx n="1" d="1"/>
        <a:sy n="1" d="1"/>
      </p:scale>
      <p:origin x="0" y="0"/>
    </p:cViewPr>
  </p:notesTextViewPr>
  <p:sorterViewPr>
    <p:cViewPr>
      <p:scale>
        <a:sx n="100" d="100"/>
        <a:sy n="100" d="100"/>
      </p:scale>
      <p:origin x="0" y="3066"/>
    </p:cViewPr>
  </p:sorterViewPr>
  <p:notesViewPr>
    <p:cSldViewPr>
      <p:cViewPr>
        <p:scale>
          <a:sx n="100" d="100"/>
          <a:sy n="100" d="100"/>
        </p:scale>
        <p:origin x="-1908" y="1386"/>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D52A84B-2965-47BC-9EDD-B55D2E01B48A}" type="datetimeFigureOut">
              <a:rPr lang="en-AU" smtClean="0"/>
              <a:t>14/11/2011</a:t>
            </a:fld>
            <a:endParaRPr lang="en-AU"/>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A84FB77-E59C-49AA-8822-DBB99E2F02A9}" type="slidenum">
              <a:rPr lang="en-AU" smtClean="0"/>
              <a:t>‹#›</a:t>
            </a:fld>
            <a:endParaRPr lang="en-AU"/>
          </a:p>
        </p:txBody>
      </p:sp>
    </p:spTree>
    <p:extLst>
      <p:ext uri="{BB962C8B-B14F-4D97-AF65-F5344CB8AC3E}">
        <p14:creationId xmlns:p14="http://schemas.microsoft.com/office/powerpoint/2010/main" val="1659852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A84FB77-E59C-49AA-8822-DBB99E2F02A9}" type="slidenum">
              <a:rPr lang="en-AU" smtClean="0"/>
              <a:t>1</a:t>
            </a:fld>
            <a:endParaRPr lang="en-AU"/>
          </a:p>
        </p:txBody>
      </p:sp>
    </p:spTree>
    <p:extLst>
      <p:ext uri="{BB962C8B-B14F-4D97-AF65-F5344CB8AC3E}">
        <p14:creationId xmlns:p14="http://schemas.microsoft.com/office/powerpoint/2010/main" val="2163182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err="1" smtClean="0"/>
              <a:t>Wordle</a:t>
            </a:r>
            <a:r>
              <a:rPr lang="en-AU" dirty="0" smtClean="0"/>
              <a:t> is a word cloud that gives a visual representation of the words provided – it is great for the beginning of a topic – students can read all the words they will be learning about, students can paste their essay into </a:t>
            </a:r>
            <a:r>
              <a:rPr lang="en-AU" dirty="0" err="1" smtClean="0"/>
              <a:t>wordle</a:t>
            </a:r>
            <a:r>
              <a:rPr lang="en-AU" dirty="0" smtClean="0"/>
              <a:t> and see which words are more dominant. Students can put in information from any source and the words that are more dominant show what is important in the article.</a:t>
            </a:r>
            <a:endParaRPr lang="en-AU" dirty="0"/>
          </a:p>
        </p:txBody>
      </p:sp>
      <p:sp>
        <p:nvSpPr>
          <p:cNvPr id="4" name="Slide Number Placeholder 3"/>
          <p:cNvSpPr>
            <a:spLocks noGrp="1"/>
          </p:cNvSpPr>
          <p:nvPr>
            <p:ph type="sldNum" sz="quarter" idx="10"/>
          </p:nvPr>
        </p:nvSpPr>
        <p:spPr/>
        <p:txBody>
          <a:bodyPr/>
          <a:lstStyle/>
          <a:p>
            <a:fld id="{4A84FB77-E59C-49AA-8822-DBB99E2F02A9}" type="slidenum">
              <a:rPr lang="en-AU" smtClean="0"/>
              <a:t>10</a:t>
            </a:fld>
            <a:endParaRPr lang="en-AU"/>
          </a:p>
        </p:txBody>
      </p:sp>
    </p:spTree>
    <p:extLst>
      <p:ext uri="{BB962C8B-B14F-4D97-AF65-F5344CB8AC3E}">
        <p14:creationId xmlns:p14="http://schemas.microsoft.com/office/powerpoint/2010/main" val="2953624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 tool that allows you to create folders to store all the links to your favourite webpages – a great resource to find other educators binders – these resources have already been set up and you can reuse other </a:t>
            </a:r>
            <a:r>
              <a:rPr lang="en-AU" dirty="0" err="1" smtClean="0"/>
              <a:t>livebinders</a:t>
            </a:r>
            <a:r>
              <a:rPr lang="en-AU" dirty="0" smtClean="0"/>
              <a:t> or create your own Students can create their own </a:t>
            </a:r>
            <a:r>
              <a:rPr lang="en-AU" dirty="0" err="1" smtClean="0"/>
              <a:t>eportfolios</a:t>
            </a:r>
            <a:r>
              <a:rPr lang="en-AU" dirty="0" smtClean="0"/>
              <a:t>, you can set up </a:t>
            </a:r>
            <a:r>
              <a:rPr lang="en-AU" baseline="0" dirty="0" smtClean="0"/>
              <a:t> a </a:t>
            </a:r>
            <a:r>
              <a:rPr lang="en-AU" baseline="0" dirty="0" err="1" smtClean="0"/>
              <a:t>livebinder</a:t>
            </a:r>
            <a:r>
              <a:rPr lang="en-AU" baseline="0" dirty="0" smtClean="0"/>
              <a:t> for any occasion – topics, subjects, NAPLAN resources, internet sites for the students to use.</a:t>
            </a:r>
            <a:endParaRPr lang="en-AU" dirty="0"/>
          </a:p>
        </p:txBody>
      </p:sp>
      <p:sp>
        <p:nvSpPr>
          <p:cNvPr id="4" name="Slide Number Placeholder 3"/>
          <p:cNvSpPr>
            <a:spLocks noGrp="1"/>
          </p:cNvSpPr>
          <p:nvPr>
            <p:ph type="sldNum" sz="quarter" idx="10"/>
          </p:nvPr>
        </p:nvSpPr>
        <p:spPr/>
        <p:txBody>
          <a:bodyPr/>
          <a:lstStyle/>
          <a:p>
            <a:fld id="{4A84FB77-E59C-49AA-8822-DBB99E2F02A9}" type="slidenum">
              <a:rPr lang="en-AU" smtClean="0"/>
              <a:t>11</a:t>
            </a:fld>
            <a:endParaRPr lang="en-AU"/>
          </a:p>
        </p:txBody>
      </p:sp>
    </p:spTree>
    <p:extLst>
      <p:ext uri="{BB962C8B-B14F-4D97-AF65-F5344CB8AC3E}">
        <p14:creationId xmlns:p14="http://schemas.microsoft.com/office/powerpoint/2010/main" val="1098218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Historical presentations, debates, introducing a new topic, use </a:t>
            </a:r>
            <a:r>
              <a:rPr lang="en-AU" dirty="0" err="1" smtClean="0"/>
              <a:t>xtranormal</a:t>
            </a:r>
            <a:r>
              <a:rPr lang="en-AU" dirty="0" smtClean="0"/>
              <a:t> to create almost anything from text to a movie. At the beginning of the year I used an </a:t>
            </a:r>
            <a:r>
              <a:rPr lang="en-AU" dirty="0" err="1" smtClean="0"/>
              <a:t>Xtranormal</a:t>
            </a:r>
            <a:r>
              <a:rPr lang="en-AU" dirty="0" smtClean="0"/>
              <a:t> video to explain to my students</a:t>
            </a:r>
            <a:r>
              <a:rPr lang="en-AU" baseline="0" dirty="0" smtClean="0"/>
              <a:t> my </a:t>
            </a:r>
            <a:r>
              <a:rPr lang="en-AU" baseline="0" dirty="0" err="1" smtClean="0"/>
              <a:t>classromm</a:t>
            </a:r>
            <a:r>
              <a:rPr lang="en-AU" baseline="0" dirty="0" smtClean="0"/>
              <a:t> rules – rather than me at the front of the class dictating to them a quick mini movie was able to engage the students, keep them interested and get the point across – it could be used in role plays/scenarios </a:t>
            </a:r>
            <a:r>
              <a:rPr lang="en-AU" baseline="0" dirty="0" err="1" smtClean="0"/>
              <a:t>etc</a:t>
            </a:r>
            <a:endParaRPr lang="en-AU" dirty="0"/>
          </a:p>
        </p:txBody>
      </p:sp>
      <p:sp>
        <p:nvSpPr>
          <p:cNvPr id="4" name="Slide Number Placeholder 3"/>
          <p:cNvSpPr>
            <a:spLocks noGrp="1"/>
          </p:cNvSpPr>
          <p:nvPr>
            <p:ph type="sldNum" sz="quarter" idx="10"/>
          </p:nvPr>
        </p:nvSpPr>
        <p:spPr/>
        <p:txBody>
          <a:bodyPr/>
          <a:lstStyle/>
          <a:p>
            <a:fld id="{4A84FB77-E59C-49AA-8822-DBB99E2F02A9}" type="slidenum">
              <a:rPr lang="en-AU" smtClean="0"/>
              <a:t>12</a:t>
            </a:fld>
            <a:endParaRPr lang="en-AU"/>
          </a:p>
        </p:txBody>
      </p:sp>
    </p:spTree>
    <p:extLst>
      <p:ext uri="{BB962C8B-B14F-4D97-AF65-F5344CB8AC3E}">
        <p14:creationId xmlns:p14="http://schemas.microsoft.com/office/powerpoint/2010/main" val="3278927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err="1" smtClean="0"/>
              <a:t>Voki</a:t>
            </a:r>
            <a:r>
              <a:rPr lang="en-AU" dirty="0" smtClean="0"/>
              <a:t> is the creation of an avatar that depicts you – then you add text to create a fun way to pass on information to the students. Teachers can use a </a:t>
            </a:r>
            <a:r>
              <a:rPr lang="en-AU" dirty="0" err="1" smtClean="0"/>
              <a:t>voki</a:t>
            </a:r>
            <a:r>
              <a:rPr lang="en-AU" dirty="0" smtClean="0"/>
              <a:t> avatar to introduce the course or topic. It can also be used to aid in instructing those who are more audio/visual learners. </a:t>
            </a:r>
            <a:r>
              <a:rPr lang="en-AU" dirty="0" err="1" smtClean="0"/>
              <a:t>Voki</a:t>
            </a:r>
            <a:r>
              <a:rPr lang="en-AU" dirty="0" smtClean="0"/>
              <a:t> is also a great way to get shy students involved or to share comments with other students.</a:t>
            </a:r>
            <a:endParaRPr lang="en-AU" dirty="0"/>
          </a:p>
        </p:txBody>
      </p:sp>
      <p:sp>
        <p:nvSpPr>
          <p:cNvPr id="4" name="Slide Number Placeholder 3"/>
          <p:cNvSpPr>
            <a:spLocks noGrp="1"/>
          </p:cNvSpPr>
          <p:nvPr>
            <p:ph type="sldNum" sz="quarter" idx="10"/>
          </p:nvPr>
        </p:nvSpPr>
        <p:spPr/>
        <p:txBody>
          <a:bodyPr/>
          <a:lstStyle/>
          <a:p>
            <a:fld id="{4A84FB77-E59C-49AA-8822-DBB99E2F02A9}" type="slidenum">
              <a:rPr lang="en-AU" smtClean="0"/>
              <a:t>13</a:t>
            </a:fld>
            <a:endParaRPr lang="en-AU"/>
          </a:p>
        </p:txBody>
      </p:sp>
    </p:spTree>
    <p:extLst>
      <p:ext uri="{BB962C8B-B14F-4D97-AF65-F5344CB8AC3E}">
        <p14:creationId xmlns:p14="http://schemas.microsoft.com/office/powerpoint/2010/main" val="53538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err="1" smtClean="0"/>
              <a:t>Glogster</a:t>
            </a:r>
            <a:r>
              <a:rPr lang="en-AU" dirty="0" smtClean="0"/>
              <a:t> appeals to all educators because it can be applied to any content area. Since text can easily be inserted, it’s a breeze to add a grading rubric that is clearly visible to students. I usually create a “master </a:t>
            </a:r>
            <a:r>
              <a:rPr lang="en-AU" dirty="0" err="1" smtClean="0"/>
              <a:t>glog</a:t>
            </a:r>
            <a:r>
              <a:rPr lang="en-AU" dirty="0" smtClean="0"/>
              <a:t>” that contains all of the assignment information and post the link on my classroom Web site for students to access. I find that making </a:t>
            </a:r>
            <a:r>
              <a:rPr lang="en-AU" dirty="0" err="1" smtClean="0"/>
              <a:t>glogs</a:t>
            </a:r>
            <a:r>
              <a:rPr lang="en-AU" dirty="0" smtClean="0"/>
              <a:t> especially appeals to my visual learners who become transfixed by the bright graphics and excited by the freedom to express themselves in an artistic way. </a:t>
            </a:r>
            <a:r>
              <a:rPr lang="en-AU" dirty="0" err="1" smtClean="0"/>
              <a:t>Glogster</a:t>
            </a:r>
            <a:r>
              <a:rPr lang="en-AU" dirty="0" smtClean="0"/>
              <a:t> also promotes collaboration among students since they often help each other problem solve and “show each other the ropes.” I assigned my assessment task on Neil Armstrong as a </a:t>
            </a:r>
            <a:r>
              <a:rPr lang="en-AU" dirty="0" err="1" smtClean="0"/>
              <a:t>Glog</a:t>
            </a:r>
            <a:r>
              <a:rPr lang="en-AU" dirty="0" smtClean="0"/>
              <a:t> – the students loved creating the backgrounds, embedding pictures and video and inserting their information.</a:t>
            </a:r>
          </a:p>
          <a:p>
            <a:endParaRPr lang="en-AU" dirty="0"/>
          </a:p>
        </p:txBody>
      </p:sp>
      <p:sp>
        <p:nvSpPr>
          <p:cNvPr id="4" name="Slide Number Placeholder 3"/>
          <p:cNvSpPr>
            <a:spLocks noGrp="1"/>
          </p:cNvSpPr>
          <p:nvPr>
            <p:ph type="sldNum" sz="quarter" idx="10"/>
          </p:nvPr>
        </p:nvSpPr>
        <p:spPr/>
        <p:txBody>
          <a:bodyPr/>
          <a:lstStyle/>
          <a:p>
            <a:fld id="{4A84FB77-E59C-49AA-8822-DBB99E2F02A9}" type="slidenum">
              <a:rPr lang="en-AU" smtClean="0"/>
              <a:t>14</a:t>
            </a:fld>
            <a:endParaRPr lang="en-AU"/>
          </a:p>
        </p:txBody>
      </p:sp>
    </p:spTree>
    <p:extLst>
      <p:ext uri="{BB962C8B-B14F-4D97-AF65-F5344CB8AC3E}">
        <p14:creationId xmlns:p14="http://schemas.microsoft.com/office/powerpoint/2010/main" val="26777270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err="1" smtClean="0"/>
              <a:t>Edmodo</a:t>
            </a:r>
            <a:r>
              <a:rPr lang="en-AU" dirty="0" smtClean="0"/>
              <a:t> brings it all together – you create class accounts and can put student assessment tasks, class tasks </a:t>
            </a:r>
            <a:r>
              <a:rPr lang="en-AU" dirty="0" err="1" smtClean="0"/>
              <a:t>etc</a:t>
            </a:r>
            <a:r>
              <a:rPr lang="en-AU" dirty="0" smtClean="0"/>
              <a:t> all in the one place – the students can access it from home. You can interact with the students – leaving comments, answering their questions if they are unsure, you can link to </a:t>
            </a:r>
            <a:r>
              <a:rPr lang="en-AU" dirty="0" err="1" smtClean="0"/>
              <a:t>glogster</a:t>
            </a:r>
            <a:r>
              <a:rPr lang="en-AU" dirty="0" smtClean="0"/>
              <a:t>, </a:t>
            </a:r>
            <a:r>
              <a:rPr lang="en-AU" dirty="0" err="1" smtClean="0"/>
              <a:t>voki</a:t>
            </a:r>
            <a:r>
              <a:rPr lang="en-AU" dirty="0" smtClean="0"/>
              <a:t> </a:t>
            </a:r>
            <a:r>
              <a:rPr lang="en-AU" dirty="0" err="1" smtClean="0"/>
              <a:t>etc</a:t>
            </a:r>
            <a:r>
              <a:rPr lang="en-AU" dirty="0" smtClean="0"/>
              <a:t>, you can put documents in, you can create polls for the students and quizzes as well – you can find out who has returned their assignments – it is all here.</a:t>
            </a:r>
            <a:endParaRPr lang="en-AU" dirty="0"/>
          </a:p>
        </p:txBody>
      </p:sp>
      <p:sp>
        <p:nvSpPr>
          <p:cNvPr id="4" name="Slide Number Placeholder 3"/>
          <p:cNvSpPr>
            <a:spLocks noGrp="1"/>
          </p:cNvSpPr>
          <p:nvPr>
            <p:ph type="sldNum" sz="quarter" idx="10"/>
          </p:nvPr>
        </p:nvSpPr>
        <p:spPr/>
        <p:txBody>
          <a:bodyPr/>
          <a:lstStyle/>
          <a:p>
            <a:fld id="{4A84FB77-E59C-49AA-8822-DBB99E2F02A9}" type="slidenum">
              <a:rPr lang="en-AU" smtClean="0"/>
              <a:t>15</a:t>
            </a:fld>
            <a:endParaRPr lang="en-AU"/>
          </a:p>
        </p:txBody>
      </p:sp>
    </p:spTree>
    <p:extLst>
      <p:ext uri="{BB962C8B-B14F-4D97-AF65-F5344CB8AC3E}">
        <p14:creationId xmlns:p14="http://schemas.microsoft.com/office/powerpoint/2010/main" val="40290267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 is a terrific web tool that allows you to put the links to all the web tools that you need </a:t>
            </a:r>
            <a:r>
              <a:rPr lang="en-AU" dirty="0" err="1" smtClean="0"/>
              <a:t>eg</a:t>
            </a:r>
            <a:r>
              <a:rPr lang="en-AU" dirty="0" smtClean="0"/>
              <a:t>. A one place has it all tool where you are one link away from what you are looking for. Many students get confused with all the new technology and web tools out there – using </a:t>
            </a:r>
            <a:r>
              <a:rPr lang="en-AU" dirty="0" err="1" smtClean="0"/>
              <a:t>symbaloo</a:t>
            </a:r>
            <a:r>
              <a:rPr lang="en-AU" dirty="0" smtClean="0"/>
              <a:t> means you have one</a:t>
            </a:r>
            <a:r>
              <a:rPr lang="en-AU" baseline="0" dirty="0" smtClean="0"/>
              <a:t> place to go that has links to all your favourite webpages/web tools. Students can have a </a:t>
            </a:r>
            <a:r>
              <a:rPr lang="en-AU" baseline="0" dirty="0" err="1" smtClean="0"/>
              <a:t>webmix</a:t>
            </a:r>
            <a:r>
              <a:rPr lang="en-AU" baseline="0" dirty="0" smtClean="0"/>
              <a:t> for each subject or a topic – links are at their fingertips.</a:t>
            </a:r>
            <a:endParaRPr lang="en-AU" dirty="0"/>
          </a:p>
        </p:txBody>
      </p:sp>
      <p:sp>
        <p:nvSpPr>
          <p:cNvPr id="4" name="Slide Number Placeholder 3"/>
          <p:cNvSpPr>
            <a:spLocks noGrp="1"/>
          </p:cNvSpPr>
          <p:nvPr>
            <p:ph type="sldNum" sz="quarter" idx="10"/>
          </p:nvPr>
        </p:nvSpPr>
        <p:spPr/>
        <p:txBody>
          <a:bodyPr/>
          <a:lstStyle/>
          <a:p>
            <a:fld id="{4A84FB77-E59C-49AA-8822-DBB99E2F02A9}" type="slidenum">
              <a:rPr lang="en-AU" smtClean="0"/>
              <a:t>16</a:t>
            </a:fld>
            <a:endParaRPr lang="en-AU"/>
          </a:p>
        </p:txBody>
      </p:sp>
    </p:spTree>
    <p:extLst>
      <p:ext uri="{BB962C8B-B14F-4D97-AF65-F5344CB8AC3E}">
        <p14:creationId xmlns:p14="http://schemas.microsoft.com/office/powerpoint/2010/main" val="29476173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Nobody would ever judge the importance of </a:t>
            </a:r>
            <a:r>
              <a:rPr lang="en-AU" sz="1200" kern="1200" dirty="0" err="1" smtClean="0">
                <a:solidFill>
                  <a:schemeClr val="tx1"/>
                </a:solidFill>
                <a:effectLst/>
                <a:latin typeface="+mn-lt"/>
                <a:ea typeface="+mn-ea"/>
                <a:cs typeface="+mn-cs"/>
              </a:rPr>
              <a:t>Pearltrees</a:t>
            </a:r>
            <a:r>
              <a:rPr lang="en-AU" sz="1200" kern="1200" dirty="0" smtClean="0">
                <a:solidFill>
                  <a:schemeClr val="tx1"/>
                </a:solidFill>
                <a:effectLst/>
                <a:latin typeface="+mn-lt"/>
                <a:ea typeface="+mn-ea"/>
                <a:cs typeface="+mn-cs"/>
              </a:rPr>
              <a:t> in education . It’s a great tool to help students organize their pearls into interactive platforms and share them with their colleagues . It will enhance in them the sense of creativity and collaboration which are the pillars of a sound learning . what are you waiting , go ahead and give it a try and introduce it to your students. </a:t>
            </a:r>
            <a:r>
              <a:rPr lang="en-AU" dirty="0" smtClean="0"/>
              <a:t>You probably know social </a:t>
            </a:r>
            <a:r>
              <a:rPr lang="en-AU" dirty="0" err="1" smtClean="0"/>
              <a:t>bookmarkinging</a:t>
            </a:r>
            <a:r>
              <a:rPr lang="en-AU" dirty="0" smtClean="0"/>
              <a:t> has great benefits in the educational setting. As a teacher, you can bookmark and categorize websites and easily share this list with your students. You can also join with fellow teachers and create shared lists of online resources. For students, especially older students who are conducting research, social bookmarking provides a great way to collect and share online information.</a:t>
            </a:r>
          </a:p>
          <a:p>
            <a:endParaRPr lang="en-AU" dirty="0"/>
          </a:p>
        </p:txBody>
      </p:sp>
      <p:sp>
        <p:nvSpPr>
          <p:cNvPr id="4" name="Slide Number Placeholder 3"/>
          <p:cNvSpPr>
            <a:spLocks noGrp="1"/>
          </p:cNvSpPr>
          <p:nvPr>
            <p:ph type="sldNum" sz="quarter" idx="10"/>
          </p:nvPr>
        </p:nvSpPr>
        <p:spPr/>
        <p:txBody>
          <a:bodyPr/>
          <a:lstStyle/>
          <a:p>
            <a:fld id="{4A84FB77-E59C-49AA-8822-DBB99E2F02A9}" type="slidenum">
              <a:rPr lang="en-AU" smtClean="0"/>
              <a:t>17</a:t>
            </a:fld>
            <a:endParaRPr lang="en-AU"/>
          </a:p>
        </p:txBody>
      </p:sp>
    </p:spTree>
    <p:extLst>
      <p:ext uri="{BB962C8B-B14F-4D97-AF65-F5344CB8AC3E}">
        <p14:creationId xmlns:p14="http://schemas.microsoft.com/office/powerpoint/2010/main" val="34854819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 fantastic </a:t>
            </a:r>
            <a:r>
              <a:rPr lang="en-AU" dirty="0" err="1" smtClean="0"/>
              <a:t>curation</a:t>
            </a:r>
            <a:r>
              <a:rPr lang="en-AU" dirty="0" smtClean="0"/>
              <a:t> tool that allows you to scoop up the webpage and saves a link so you can go back and look at the webpage in your own time. You can read other peoples information and </a:t>
            </a:r>
            <a:r>
              <a:rPr lang="en-AU" dirty="0" err="1" smtClean="0"/>
              <a:t>rescoop</a:t>
            </a:r>
            <a:r>
              <a:rPr lang="en-AU" dirty="0" smtClean="0"/>
              <a:t> their links. A wonderful way to find information/resources on topics you are teaching.</a:t>
            </a:r>
            <a:endParaRPr lang="en-AU" dirty="0"/>
          </a:p>
        </p:txBody>
      </p:sp>
      <p:sp>
        <p:nvSpPr>
          <p:cNvPr id="4" name="Slide Number Placeholder 3"/>
          <p:cNvSpPr>
            <a:spLocks noGrp="1"/>
          </p:cNvSpPr>
          <p:nvPr>
            <p:ph type="sldNum" sz="quarter" idx="10"/>
          </p:nvPr>
        </p:nvSpPr>
        <p:spPr/>
        <p:txBody>
          <a:bodyPr/>
          <a:lstStyle/>
          <a:p>
            <a:fld id="{4A84FB77-E59C-49AA-8822-DBB99E2F02A9}" type="slidenum">
              <a:rPr lang="en-AU" smtClean="0"/>
              <a:t>18</a:t>
            </a:fld>
            <a:endParaRPr lang="en-AU"/>
          </a:p>
        </p:txBody>
      </p:sp>
    </p:spTree>
    <p:extLst>
      <p:ext uri="{BB962C8B-B14F-4D97-AF65-F5344CB8AC3E}">
        <p14:creationId xmlns:p14="http://schemas.microsoft.com/office/powerpoint/2010/main" val="25805526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 social networking tool – you can follow other educators to find out what is going on in your KLA in education or on anything in general – a terrific tool to increase your professional learning network. Another place I have found that helps me find out about what is going on and links to terrific resources.</a:t>
            </a:r>
            <a:endParaRPr lang="en-AU" dirty="0"/>
          </a:p>
        </p:txBody>
      </p:sp>
      <p:sp>
        <p:nvSpPr>
          <p:cNvPr id="4" name="Slide Number Placeholder 3"/>
          <p:cNvSpPr>
            <a:spLocks noGrp="1"/>
          </p:cNvSpPr>
          <p:nvPr>
            <p:ph type="sldNum" sz="quarter" idx="10"/>
          </p:nvPr>
        </p:nvSpPr>
        <p:spPr/>
        <p:txBody>
          <a:bodyPr/>
          <a:lstStyle/>
          <a:p>
            <a:fld id="{4A84FB77-E59C-49AA-8822-DBB99E2F02A9}" type="slidenum">
              <a:rPr lang="en-AU" smtClean="0"/>
              <a:t>19</a:t>
            </a:fld>
            <a:endParaRPr lang="en-AU"/>
          </a:p>
        </p:txBody>
      </p:sp>
    </p:spTree>
    <p:extLst>
      <p:ext uri="{BB962C8B-B14F-4D97-AF65-F5344CB8AC3E}">
        <p14:creationId xmlns:p14="http://schemas.microsoft.com/office/powerpoint/2010/main" val="520759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err="1" smtClean="0"/>
              <a:t>Popplet</a:t>
            </a:r>
            <a:r>
              <a:rPr lang="en-AU" dirty="0" smtClean="0"/>
              <a:t> is a platform for your ideas. </a:t>
            </a:r>
            <a:r>
              <a:rPr lang="en-AU" dirty="0" err="1" smtClean="0"/>
              <a:t>Popplet's</a:t>
            </a:r>
            <a:r>
              <a:rPr lang="en-AU" dirty="0" smtClean="0"/>
              <a:t> super simple interface allows you to move at the speed of your thoughts. With </a:t>
            </a:r>
            <a:r>
              <a:rPr lang="en-AU" dirty="0" err="1" smtClean="0"/>
              <a:t>Popplet</a:t>
            </a:r>
            <a:r>
              <a:rPr lang="en-AU" dirty="0" smtClean="0"/>
              <a:t> you can capture your ideas, sort them visually, and collaborate with others in </a:t>
            </a:r>
            <a:r>
              <a:rPr lang="en-AU" dirty="0" err="1" smtClean="0"/>
              <a:t>realtime</a:t>
            </a:r>
            <a:r>
              <a:rPr lang="en-AU" dirty="0" smtClean="0"/>
              <a:t>. Quickly and easily! People use </a:t>
            </a:r>
            <a:r>
              <a:rPr lang="en-AU" dirty="0" err="1" smtClean="0"/>
              <a:t>Popplet</a:t>
            </a:r>
            <a:r>
              <a:rPr lang="en-AU" dirty="0" smtClean="0"/>
              <a:t> to collaborate while Exploring Ideas: Brainstorming, </a:t>
            </a:r>
            <a:r>
              <a:rPr lang="en-AU" dirty="0" err="1" smtClean="0"/>
              <a:t>Mindmapping,Planning</a:t>
            </a:r>
            <a:r>
              <a:rPr lang="en-AU" dirty="0" smtClean="0"/>
              <a:t> Projects: Diagrams, Process Charts,</a:t>
            </a:r>
            <a:r>
              <a:rPr lang="en-AU" baseline="0" dirty="0" smtClean="0"/>
              <a:t> </a:t>
            </a:r>
            <a:r>
              <a:rPr lang="en-AU" dirty="0" smtClean="0"/>
              <a:t>Recording Thoughts: Journals, Notes, Lists,</a:t>
            </a:r>
            <a:r>
              <a:rPr lang="en-AU" baseline="0" dirty="0" smtClean="0"/>
              <a:t> </a:t>
            </a:r>
            <a:r>
              <a:rPr lang="en-AU" dirty="0" smtClean="0"/>
              <a:t>Collecting Inspiration: Mood Boards, Scrapbook, Travel Plans,</a:t>
            </a:r>
            <a:r>
              <a:rPr lang="en-AU" baseline="0" dirty="0" smtClean="0"/>
              <a:t> </a:t>
            </a:r>
            <a:r>
              <a:rPr lang="en-AU" dirty="0" smtClean="0"/>
              <a:t>Creating Galleries: Photo albums, Portfolios, Presentations,</a:t>
            </a:r>
            <a:r>
              <a:rPr lang="en-AU" baseline="0" dirty="0" smtClean="0"/>
              <a:t> </a:t>
            </a:r>
            <a:r>
              <a:rPr lang="en-AU" dirty="0" smtClean="0"/>
              <a:t>Studying: School Projects.</a:t>
            </a:r>
            <a:r>
              <a:rPr lang="en-AU" baseline="0" dirty="0" smtClean="0"/>
              <a:t> </a:t>
            </a:r>
            <a:endParaRPr lang="en-AU" dirty="0"/>
          </a:p>
        </p:txBody>
      </p:sp>
      <p:sp>
        <p:nvSpPr>
          <p:cNvPr id="4" name="Slide Number Placeholder 3"/>
          <p:cNvSpPr>
            <a:spLocks noGrp="1"/>
          </p:cNvSpPr>
          <p:nvPr>
            <p:ph type="sldNum" sz="quarter" idx="10"/>
          </p:nvPr>
        </p:nvSpPr>
        <p:spPr/>
        <p:txBody>
          <a:bodyPr/>
          <a:lstStyle/>
          <a:p>
            <a:fld id="{4A84FB77-E59C-49AA-8822-DBB99E2F02A9}" type="slidenum">
              <a:rPr lang="en-AU" smtClean="0"/>
              <a:t>2</a:t>
            </a:fld>
            <a:endParaRPr lang="en-AU"/>
          </a:p>
        </p:txBody>
      </p:sp>
    </p:spTree>
    <p:extLst>
      <p:ext uri="{BB962C8B-B14F-4D97-AF65-F5344CB8AC3E}">
        <p14:creationId xmlns:p14="http://schemas.microsoft.com/office/powerpoint/2010/main" val="2530368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place that has a multitude of WEB 2.0 tools all in one place – it is free to join – and you can find tools for every subject/KLA. It gives a brief </a:t>
            </a:r>
            <a:r>
              <a:rPr lang="en-AU" dirty="0" err="1" smtClean="0"/>
              <a:t>explantion</a:t>
            </a:r>
            <a:r>
              <a:rPr lang="en-AU" dirty="0" smtClean="0"/>
              <a:t> of the tool and links to the website for each tool.</a:t>
            </a:r>
            <a:endParaRPr lang="en-AU" dirty="0"/>
          </a:p>
        </p:txBody>
      </p:sp>
      <p:sp>
        <p:nvSpPr>
          <p:cNvPr id="4" name="Slide Number Placeholder 3"/>
          <p:cNvSpPr>
            <a:spLocks noGrp="1"/>
          </p:cNvSpPr>
          <p:nvPr>
            <p:ph type="sldNum" sz="quarter" idx="10"/>
          </p:nvPr>
        </p:nvSpPr>
        <p:spPr/>
        <p:txBody>
          <a:bodyPr/>
          <a:lstStyle/>
          <a:p>
            <a:fld id="{4A84FB77-E59C-49AA-8822-DBB99E2F02A9}" type="slidenum">
              <a:rPr lang="en-AU" smtClean="0"/>
              <a:t>20</a:t>
            </a:fld>
            <a:endParaRPr lang="en-AU"/>
          </a:p>
        </p:txBody>
      </p:sp>
    </p:spTree>
    <p:extLst>
      <p:ext uri="{BB962C8B-B14F-4D97-AF65-F5344CB8AC3E}">
        <p14:creationId xmlns:p14="http://schemas.microsoft.com/office/powerpoint/2010/main" val="2485279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u="none" strike="noStrike" kern="1200" baseline="0" dirty="0" smtClean="0">
                <a:solidFill>
                  <a:schemeClr val="tx1"/>
                </a:solidFill>
                <a:latin typeface="+mn-lt"/>
                <a:ea typeface="+mn-ea"/>
                <a:cs typeface="+mn-cs"/>
              </a:rPr>
              <a:t>Examples I have used in the classroom is having the students take photos of the school, excursions </a:t>
            </a:r>
            <a:r>
              <a:rPr lang="en-AU" sz="1200" b="0" i="0" u="none" strike="noStrike" kern="1200" baseline="0" dirty="0" err="1" smtClean="0">
                <a:solidFill>
                  <a:schemeClr val="tx1"/>
                </a:solidFill>
                <a:latin typeface="+mn-lt"/>
                <a:ea typeface="+mn-ea"/>
                <a:cs typeface="+mn-cs"/>
              </a:rPr>
              <a:t>etc</a:t>
            </a:r>
            <a:r>
              <a:rPr lang="en-AU" sz="1200" b="0" i="0" u="none" strike="noStrike" kern="1200" baseline="0" dirty="0" smtClean="0">
                <a:solidFill>
                  <a:schemeClr val="tx1"/>
                </a:solidFill>
                <a:latin typeface="+mn-lt"/>
                <a:ea typeface="+mn-ea"/>
                <a:cs typeface="+mn-cs"/>
              </a:rPr>
              <a:t> and then create an </a:t>
            </a:r>
            <a:r>
              <a:rPr lang="en-AU" sz="1200" b="0" i="0" u="none" strike="noStrike" kern="1200" baseline="0" dirty="0" err="1" smtClean="0">
                <a:solidFill>
                  <a:schemeClr val="tx1"/>
                </a:solidFill>
                <a:latin typeface="+mn-lt"/>
                <a:ea typeface="+mn-ea"/>
                <a:cs typeface="+mn-cs"/>
              </a:rPr>
              <a:t>Animoto</a:t>
            </a:r>
            <a:r>
              <a:rPr lang="en-AU" sz="1200" b="0" i="0" u="none" strike="noStrike" kern="1200" baseline="0" dirty="0" smtClean="0">
                <a:solidFill>
                  <a:schemeClr val="tx1"/>
                </a:solidFill>
                <a:latin typeface="+mn-lt"/>
                <a:ea typeface="+mn-ea"/>
                <a:cs typeface="+mn-cs"/>
              </a:rPr>
              <a:t> to promote the school and create videos to show to our upcoming Year 7 students on orientation day. During the Solar System Unit the students collated various photos of the planets and created an </a:t>
            </a:r>
            <a:r>
              <a:rPr lang="en-AU" sz="1200" b="0" i="0" u="none" strike="noStrike" kern="1200" baseline="0" dirty="0" err="1" smtClean="0">
                <a:solidFill>
                  <a:schemeClr val="tx1"/>
                </a:solidFill>
                <a:latin typeface="+mn-lt"/>
                <a:ea typeface="+mn-ea"/>
                <a:cs typeface="+mn-cs"/>
              </a:rPr>
              <a:t>Animoto</a:t>
            </a:r>
            <a:r>
              <a:rPr lang="en-AU" sz="1200" b="0" i="0" u="none" strike="noStrike" kern="1200" baseline="0" dirty="0" smtClean="0">
                <a:solidFill>
                  <a:schemeClr val="tx1"/>
                </a:solidFill>
                <a:latin typeface="+mn-lt"/>
                <a:ea typeface="+mn-ea"/>
                <a:cs typeface="+mn-cs"/>
              </a:rPr>
              <a:t> of the Solar System. Another use was when they created an </a:t>
            </a:r>
            <a:r>
              <a:rPr lang="en-AU" sz="1200" b="0" i="0" u="none" strike="noStrike" kern="1200" baseline="0" dirty="0" err="1" smtClean="0">
                <a:solidFill>
                  <a:schemeClr val="tx1"/>
                </a:solidFill>
                <a:latin typeface="+mn-lt"/>
                <a:ea typeface="+mn-ea"/>
                <a:cs typeface="+mn-cs"/>
              </a:rPr>
              <a:t>Animoto</a:t>
            </a:r>
            <a:r>
              <a:rPr lang="en-AU" sz="1200" b="0" i="0" u="none" strike="noStrike" kern="1200" baseline="0" dirty="0" smtClean="0">
                <a:solidFill>
                  <a:schemeClr val="tx1"/>
                </a:solidFill>
                <a:latin typeface="+mn-lt"/>
                <a:ea typeface="+mn-ea"/>
                <a:cs typeface="+mn-cs"/>
              </a:rPr>
              <a:t> of ways we communicate in the 21</a:t>
            </a:r>
            <a:r>
              <a:rPr lang="en-AU" sz="1200" b="0" i="0" u="none" strike="noStrike" kern="1200" baseline="30000" dirty="0" smtClean="0">
                <a:solidFill>
                  <a:schemeClr val="tx1"/>
                </a:solidFill>
                <a:latin typeface="+mn-lt"/>
                <a:ea typeface="+mn-ea"/>
                <a:cs typeface="+mn-cs"/>
              </a:rPr>
              <a:t>st</a:t>
            </a:r>
            <a:r>
              <a:rPr lang="en-AU" sz="1200" b="0" i="0" u="none" strike="noStrike" kern="1200" baseline="0" dirty="0" smtClean="0">
                <a:solidFill>
                  <a:schemeClr val="tx1"/>
                </a:solidFill>
                <a:latin typeface="+mn-lt"/>
                <a:ea typeface="+mn-ea"/>
                <a:cs typeface="+mn-cs"/>
              </a:rPr>
              <a:t> Century using definitions and images.</a:t>
            </a:r>
            <a:endParaRPr lang="en-AU" dirty="0"/>
          </a:p>
        </p:txBody>
      </p:sp>
      <p:sp>
        <p:nvSpPr>
          <p:cNvPr id="4" name="Slide Number Placeholder 3"/>
          <p:cNvSpPr>
            <a:spLocks noGrp="1"/>
          </p:cNvSpPr>
          <p:nvPr>
            <p:ph type="sldNum" sz="quarter" idx="10"/>
          </p:nvPr>
        </p:nvSpPr>
        <p:spPr/>
        <p:txBody>
          <a:bodyPr/>
          <a:lstStyle/>
          <a:p>
            <a:fld id="{4A84FB77-E59C-49AA-8822-DBB99E2F02A9}" type="slidenum">
              <a:rPr lang="en-AU" smtClean="0"/>
              <a:t>3</a:t>
            </a:fld>
            <a:endParaRPr lang="en-AU"/>
          </a:p>
        </p:txBody>
      </p:sp>
    </p:spTree>
    <p:extLst>
      <p:ext uri="{BB962C8B-B14F-4D97-AF65-F5344CB8AC3E}">
        <p14:creationId xmlns:p14="http://schemas.microsoft.com/office/powerpoint/2010/main" val="485245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u="none" strike="noStrike" kern="1200" baseline="0" dirty="0" err="1" smtClean="0">
                <a:solidFill>
                  <a:schemeClr val="tx1"/>
                </a:solidFill>
                <a:latin typeface="+mn-lt"/>
                <a:ea typeface="+mn-ea"/>
                <a:cs typeface="+mn-cs"/>
              </a:rPr>
              <a:t>Prezi</a:t>
            </a:r>
            <a:r>
              <a:rPr lang="en-AU" sz="1200" b="0" i="0" u="none" strike="noStrike" kern="1200" baseline="0" dirty="0" smtClean="0">
                <a:solidFill>
                  <a:schemeClr val="tx1"/>
                </a:solidFill>
                <a:latin typeface="+mn-lt"/>
                <a:ea typeface="+mn-ea"/>
                <a:cs typeface="+mn-cs"/>
              </a:rPr>
              <a:t> is an online tool for creating presentations. Ways to use in the classroom from a teaching point of view – </a:t>
            </a:r>
            <a:r>
              <a:rPr lang="en-AU" sz="1200" b="0" i="0" u="none" strike="noStrike" kern="1200" baseline="0" dirty="0" err="1" smtClean="0">
                <a:solidFill>
                  <a:schemeClr val="tx1"/>
                </a:solidFill>
                <a:latin typeface="+mn-lt"/>
                <a:ea typeface="+mn-ea"/>
                <a:cs typeface="+mn-cs"/>
              </a:rPr>
              <a:t>Prezi</a:t>
            </a:r>
            <a:r>
              <a:rPr lang="en-AU" sz="1200" b="0" i="0" u="none" strike="noStrike" kern="1200" baseline="0" dirty="0" smtClean="0">
                <a:solidFill>
                  <a:schemeClr val="tx1"/>
                </a:solidFill>
                <a:latin typeface="+mn-lt"/>
                <a:ea typeface="+mn-ea"/>
                <a:cs typeface="+mn-cs"/>
              </a:rPr>
              <a:t> is great for making a standard classroom lecture or discussion more engaging ,you can use </a:t>
            </a:r>
            <a:r>
              <a:rPr lang="en-AU" sz="1200" b="0" i="0" u="none" strike="noStrike" kern="1200" baseline="0" dirty="0" err="1" smtClean="0">
                <a:solidFill>
                  <a:schemeClr val="tx1"/>
                </a:solidFill>
                <a:latin typeface="+mn-lt"/>
                <a:ea typeface="+mn-ea"/>
                <a:cs typeface="+mn-cs"/>
              </a:rPr>
              <a:t>Prezi</a:t>
            </a:r>
            <a:r>
              <a:rPr lang="en-AU" sz="1200" b="0" i="0" u="none" strike="noStrike" kern="1200" baseline="0" dirty="0" smtClean="0">
                <a:solidFill>
                  <a:schemeClr val="tx1"/>
                </a:solidFill>
                <a:latin typeface="+mn-lt"/>
                <a:ea typeface="+mn-ea"/>
                <a:cs typeface="+mn-cs"/>
              </a:rPr>
              <a:t> to zoom in and create focus and reinforcement of the selected points. Great to introduce a new topic – embed a video, engage the students through visuals. </a:t>
            </a:r>
            <a:r>
              <a:rPr lang="en-AU" sz="1200" b="0" i="0" u="none" strike="noStrike" kern="1200" baseline="0" dirty="0" err="1" smtClean="0">
                <a:solidFill>
                  <a:schemeClr val="tx1"/>
                </a:solidFill>
                <a:latin typeface="+mn-lt"/>
                <a:ea typeface="+mn-ea"/>
                <a:cs typeface="+mn-cs"/>
              </a:rPr>
              <a:t>Prezi’s</a:t>
            </a:r>
            <a:r>
              <a:rPr lang="en-AU" sz="1200" b="0" i="0" u="none" strike="noStrike" kern="1200" baseline="0" dirty="0" smtClean="0">
                <a:solidFill>
                  <a:schemeClr val="tx1"/>
                </a:solidFill>
                <a:latin typeface="+mn-lt"/>
                <a:ea typeface="+mn-ea"/>
                <a:cs typeface="+mn-cs"/>
              </a:rPr>
              <a:t> application of dynamic pathways really mixes up the look and feel of the learning experience.</a:t>
            </a:r>
            <a:endParaRPr lang="en-AU" dirty="0"/>
          </a:p>
        </p:txBody>
      </p:sp>
      <p:sp>
        <p:nvSpPr>
          <p:cNvPr id="4" name="Slide Number Placeholder 3"/>
          <p:cNvSpPr>
            <a:spLocks noGrp="1"/>
          </p:cNvSpPr>
          <p:nvPr>
            <p:ph type="sldNum" sz="quarter" idx="10"/>
          </p:nvPr>
        </p:nvSpPr>
        <p:spPr/>
        <p:txBody>
          <a:bodyPr/>
          <a:lstStyle/>
          <a:p>
            <a:fld id="{4A84FB77-E59C-49AA-8822-DBB99E2F02A9}" type="slidenum">
              <a:rPr lang="en-AU" smtClean="0"/>
              <a:t>4</a:t>
            </a:fld>
            <a:endParaRPr lang="en-AU"/>
          </a:p>
        </p:txBody>
      </p:sp>
    </p:spTree>
    <p:extLst>
      <p:ext uri="{BB962C8B-B14F-4D97-AF65-F5344CB8AC3E}">
        <p14:creationId xmlns:p14="http://schemas.microsoft.com/office/powerpoint/2010/main" val="2925443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 use this as an introduction to a topic – a very visual/auditory way to explain what the topic is about. It engages the students as the pictures scroll across the page whilst the voice explains and gives examples of your topic. </a:t>
            </a:r>
            <a:endParaRPr lang="en-AU" dirty="0"/>
          </a:p>
        </p:txBody>
      </p:sp>
      <p:sp>
        <p:nvSpPr>
          <p:cNvPr id="4" name="Slide Number Placeholder 3"/>
          <p:cNvSpPr>
            <a:spLocks noGrp="1"/>
          </p:cNvSpPr>
          <p:nvPr>
            <p:ph type="sldNum" sz="quarter" idx="10"/>
          </p:nvPr>
        </p:nvSpPr>
        <p:spPr/>
        <p:txBody>
          <a:bodyPr/>
          <a:lstStyle/>
          <a:p>
            <a:fld id="{4A84FB77-E59C-49AA-8822-DBB99E2F02A9}" type="slidenum">
              <a:rPr lang="en-AU" smtClean="0"/>
              <a:t>5</a:t>
            </a:fld>
            <a:endParaRPr lang="en-AU"/>
          </a:p>
        </p:txBody>
      </p:sp>
    </p:spTree>
    <p:extLst>
      <p:ext uri="{BB962C8B-B14F-4D97-AF65-F5344CB8AC3E}">
        <p14:creationId xmlns:p14="http://schemas.microsoft.com/office/powerpoint/2010/main" val="2860678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Ways I use it in the classroom - </a:t>
            </a:r>
            <a:r>
              <a:rPr lang="en-AU" baseline="0" dirty="0" smtClean="0"/>
              <a:t>Students completed a task investigating Thomas Edison – they used sticky notes to tell me about his life, added in pictures, embedded videos </a:t>
            </a:r>
            <a:r>
              <a:rPr lang="en-AU" baseline="0" dirty="0" err="1" smtClean="0"/>
              <a:t>etc</a:t>
            </a:r>
            <a:r>
              <a:rPr lang="en-AU" baseline="0" dirty="0" smtClean="0"/>
              <a:t> of his inventions.  Another way is at the beginning of a topic having the name of the topic on the </a:t>
            </a:r>
            <a:r>
              <a:rPr lang="en-AU" baseline="0" dirty="0" err="1" smtClean="0"/>
              <a:t>linoit</a:t>
            </a:r>
            <a:r>
              <a:rPr lang="en-AU" baseline="0" dirty="0" smtClean="0"/>
              <a:t> and then each student adds what they know about the topic – then at the end of the topic see how much they have learnt. Put an image on the </a:t>
            </a:r>
            <a:r>
              <a:rPr lang="en-AU" baseline="0" dirty="0" err="1" smtClean="0"/>
              <a:t>linoit</a:t>
            </a:r>
            <a:r>
              <a:rPr lang="en-AU" baseline="0" dirty="0" smtClean="0"/>
              <a:t> and have each of the students write a description.</a:t>
            </a:r>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AU" b="0" u="none" dirty="0" smtClean="0"/>
          </a:p>
          <a:p>
            <a:endParaRPr lang="en-AU" b="0" u="none" dirty="0"/>
          </a:p>
        </p:txBody>
      </p:sp>
      <p:sp>
        <p:nvSpPr>
          <p:cNvPr id="4" name="Slide Number Placeholder 3"/>
          <p:cNvSpPr>
            <a:spLocks noGrp="1"/>
          </p:cNvSpPr>
          <p:nvPr>
            <p:ph type="sldNum" sz="quarter" idx="10"/>
          </p:nvPr>
        </p:nvSpPr>
        <p:spPr/>
        <p:txBody>
          <a:bodyPr/>
          <a:lstStyle/>
          <a:p>
            <a:fld id="{4A84FB77-E59C-49AA-8822-DBB99E2F02A9}" type="slidenum">
              <a:rPr lang="en-AU" smtClean="0"/>
              <a:t>6</a:t>
            </a:fld>
            <a:endParaRPr lang="en-AU"/>
          </a:p>
        </p:txBody>
      </p:sp>
    </p:spTree>
    <p:extLst>
      <p:ext uri="{BB962C8B-B14F-4D97-AF65-F5344CB8AC3E}">
        <p14:creationId xmlns:p14="http://schemas.microsoft.com/office/powerpoint/2010/main" val="417203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Another visual way students can display their information – they can write post it notes, add in pictures, add files of documents they have completed – they can even add in to do lists of what they did, when etc. An example I used is that</a:t>
            </a:r>
            <a:r>
              <a:rPr lang="en-AU" baseline="0" dirty="0" smtClean="0"/>
              <a:t> the</a:t>
            </a:r>
            <a:r>
              <a:rPr lang="en-AU" dirty="0" smtClean="0"/>
              <a:t> students found pictures of the various planets and then described them in their sticky  note.</a:t>
            </a:r>
            <a:r>
              <a:rPr lang="en-AU" baseline="0" dirty="0" smtClean="0"/>
              <a:t> Could be used as a visual dictionary for vocab words. </a:t>
            </a:r>
            <a:r>
              <a:rPr lang="en-AU" dirty="0" smtClean="0">
                <a:effectLst/>
              </a:rPr>
              <a:t>Post homework assignments on a </a:t>
            </a:r>
            <a:r>
              <a:rPr lang="en-AU" dirty="0" err="1" smtClean="0">
                <a:effectLst/>
              </a:rPr>
              <a:t>ToDo</a:t>
            </a:r>
            <a:r>
              <a:rPr lang="en-AU" dirty="0" smtClean="0">
                <a:effectLst/>
              </a:rPr>
              <a:t> list; have students post recommended books, websites, </a:t>
            </a:r>
            <a:r>
              <a:rPr lang="en-AU" dirty="0" err="1" smtClean="0">
                <a:effectLst/>
              </a:rPr>
              <a:t>etc</a:t>
            </a:r>
            <a:r>
              <a:rPr lang="en-AU" dirty="0" smtClean="0">
                <a:effectLst/>
              </a:rPr>
              <a:t> for others in class</a:t>
            </a:r>
            <a:r>
              <a:rPr lang="en-AU" baseline="0" dirty="0" smtClean="0">
                <a:effectLst/>
              </a:rPr>
              <a:t> to use. Staff can leave information for the students – use it as a portfolio of work.</a:t>
            </a:r>
            <a:endParaRPr lang="en-AU" dirty="0"/>
          </a:p>
        </p:txBody>
      </p:sp>
      <p:sp>
        <p:nvSpPr>
          <p:cNvPr id="4" name="Slide Number Placeholder 3"/>
          <p:cNvSpPr>
            <a:spLocks noGrp="1"/>
          </p:cNvSpPr>
          <p:nvPr>
            <p:ph type="sldNum" sz="quarter" idx="10"/>
          </p:nvPr>
        </p:nvSpPr>
        <p:spPr/>
        <p:txBody>
          <a:bodyPr/>
          <a:lstStyle/>
          <a:p>
            <a:fld id="{4A84FB77-E59C-49AA-8822-DBB99E2F02A9}" type="slidenum">
              <a:rPr lang="en-AU" smtClean="0"/>
              <a:t>7</a:t>
            </a:fld>
            <a:endParaRPr lang="en-AU"/>
          </a:p>
        </p:txBody>
      </p:sp>
    </p:spTree>
    <p:extLst>
      <p:ext uri="{BB962C8B-B14F-4D97-AF65-F5344CB8AC3E}">
        <p14:creationId xmlns:p14="http://schemas.microsoft.com/office/powerpoint/2010/main" val="1620356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Thinking guides support the thinking or working through of an issue, topic or question and help to shape, define and focus an idea and also support the planning required to investigate it further. You can send a thinking guide to the students or you can work on one as a class. You can use the ready made guides or you can create your own – you edit as you go. Great to introduce a topic or to find out what the students know as a </a:t>
            </a:r>
            <a:r>
              <a:rPr lang="en-AU" sz="1200" kern="1200" dirty="0" err="1" smtClean="0">
                <a:solidFill>
                  <a:schemeClr val="tx1"/>
                </a:solidFill>
                <a:effectLst/>
                <a:latin typeface="+mn-lt"/>
                <a:ea typeface="+mn-ea"/>
                <a:cs typeface="+mn-cs"/>
              </a:rPr>
              <a:t>pretest</a:t>
            </a:r>
            <a:r>
              <a:rPr lang="en-AU" sz="1200" kern="1200" dirty="0" smtClean="0">
                <a:solidFill>
                  <a:schemeClr val="tx1"/>
                </a:solidFill>
                <a:effectLst/>
                <a:latin typeface="+mn-lt"/>
                <a:ea typeface="+mn-ea"/>
                <a:cs typeface="+mn-cs"/>
              </a:rPr>
              <a:t>/post test.</a:t>
            </a:r>
            <a:endParaRPr lang="en-AU" dirty="0"/>
          </a:p>
        </p:txBody>
      </p:sp>
      <p:sp>
        <p:nvSpPr>
          <p:cNvPr id="4" name="Slide Number Placeholder 3"/>
          <p:cNvSpPr>
            <a:spLocks noGrp="1"/>
          </p:cNvSpPr>
          <p:nvPr>
            <p:ph type="sldNum" sz="quarter" idx="10"/>
          </p:nvPr>
        </p:nvSpPr>
        <p:spPr/>
        <p:txBody>
          <a:bodyPr/>
          <a:lstStyle/>
          <a:p>
            <a:fld id="{4A84FB77-E59C-49AA-8822-DBB99E2F02A9}" type="slidenum">
              <a:rPr lang="en-AU" smtClean="0"/>
              <a:t>8</a:t>
            </a:fld>
            <a:endParaRPr lang="en-AU"/>
          </a:p>
        </p:txBody>
      </p:sp>
    </p:spTree>
    <p:extLst>
      <p:ext uri="{BB962C8B-B14F-4D97-AF65-F5344CB8AC3E}">
        <p14:creationId xmlns:p14="http://schemas.microsoft.com/office/powerpoint/2010/main" val="1580349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 fantastic tool that allows you to talk whilst your </a:t>
            </a:r>
            <a:r>
              <a:rPr lang="en-AU" dirty="0" err="1" smtClean="0"/>
              <a:t>powerpoint</a:t>
            </a:r>
            <a:r>
              <a:rPr lang="en-AU" dirty="0" smtClean="0"/>
              <a:t> presentation is playing – if a student is away for the introduction of a topic you can show them your presentation and they can hear what you were saying at the same time. For students who are too shy to get up in front of the class this tool is a great way for them to add audio to their presentation without being embarrassed.</a:t>
            </a:r>
          </a:p>
          <a:p>
            <a:endParaRPr lang="en-AU" dirty="0"/>
          </a:p>
        </p:txBody>
      </p:sp>
      <p:sp>
        <p:nvSpPr>
          <p:cNvPr id="4" name="Slide Number Placeholder 3"/>
          <p:cNvSpPr>
            <a:spLocks noGrp="1"/>
          </p:cNvSpPr>
          <p:nvPr>
            <p:ph type="sldNum" sz="quarter" idx="10"/>
          </p:nvPr>
        </p:nvSpPr>
        <p:spPr/>
        <p:txBody>
          <a:bodyPr/>
          <a:lstStyle/>
          <a:p>
            <a:fld id="{4A84FB77-E59C-49AA-8822-DBB99E2F02A9}" type="slidenum">
              <a:rPr lang="en-AU" smtClean="0"/>
              <a:t>9</a:t>
            </a:fld>
            <a:endParaRPr lang="en-AU"/>
          </a:p>
        </p:txBody>
      </p:sp>
    </p:spTree>
    <p:extLst>
      <p:ext uri="{BB962C8B-B14F-4D97-AF65-F5344CB8AC3E}">
        <p14:creationId xmlns:p14="http://schemas.microsoft.com/office/powerpoint/2010/main" val="703008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Freeform 6"/>
          <p:cNvSpPr/>
          <p:nvPr userDrawn="1"/>
        </p:nvSpPr>
        <p:spPr>
          <a:xfrm rot="321712">
            <a:off x="64409" y="2229525"/>
            <a:ext cx="9082649" cy="3129884"/>
          </a:xfrm>
          <a:custGeom>
            <a:avLst/>
            <a:gdLst/>
            <a:ahLst/>
            <a:cxnLst/>
            <a:rect l="l" t="t" r="r" b="b"/>
            <a:pathLst>
              <a:path w="9082649" h="3129884">
                <a:moveTo>
                  <a:pt x="8952658" y="0"/>
                </a:moveTo>
                <a:lnTo>
                  <a:pt x="9077891" y="1334301"/>
                </a:lnTo>
                <a:cubicBezTo>
                  <a:pt x="9079782" y="1768120"/>
                  <a:pt x="9081890" y="2211359"/>
                  <a:pt x="9082649" y="2595712"/>
                </a:cubicBezTo>
                <a:lnTo>
                  <a:pt x="3391276" y="3129884"/>
                </a:lnTo>
                <a:lnTo>
                  <a:pt x="62231" y="3129884"/>
                </a:lnTo>
                <a:lnTo>
                  <a:pt x="0" y="2466835"/>
                </a:lnTo>
                <a:cubicBezTo>
                  <a:pt x="4264777" y="2832072"/>
                  <a:pt x="7031423" y="1629098"/>
                  <a:pt x="8952658" y="0"/>
                </a:cubicBez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userDrawn="1"/>
        </p:nvSpPr>
        <p:spPr>
          <a:xfrm rot="365640">
            <a:off x="-76349" y="3122101"/>
            <a:ext cx="9376473" cy="4232399"/>
          </a:xfrm>
          <a:custGeom>
            <a:avLst/>
            <a:gdLst>
              <a:gd name="connsiteX0" fmla="*/ 9020172 w 9195459"/>
              <a:gd name="connsiteY0" fmla="*/ 0 h 4229013"/>
              <a:gd name="connsiteX1" fmla="*/ 9195459 w 9195459"/>
              <a:gd name="connsiteY1" fmla="*/ 1641826 h 4229013"/>
              <a:gd name="connsiteX2" fmla="*/ 286404 w 9195459"/>
              <a:gd name="connsiteY2" fmla="*/ 4229013 h 4229013"/>
              <a:gd name="connsiteX3" fmla="*/ 0 w 9195459"/>
              <a:gd name="connsiteY3" fmla="*/ 1646567 h 4229013"/>
              <a:gd name="connsiteX4" fmla="*/ 9020172 w 9195459"/>
              <a:gd name="connsiteY4" fmla="*/ 0 h 4229013"/>
              <a:gd name="connsiteX0" fmla="*/ 9020172 w 9376473"/>
              <a:gd name="connsiteY0" fmla="*/ 0 h 4229013"/>
              <a:gd name="connsiteX1" fmla="*/ 9376473 w 9376473"/>
              <a:gd name="connsiteY1" fmla="*/ 3237141 h 4229013"/>
              <a:gd name="connsiteX2" fmla="*/ 286404 w 9376473"/>
              <a:gd name="connsiteY2" fmla="*/ 4229013 h 4229013"/>
              <a:gd name="connsiteX3" fmla="*/ 0 w 9376473"/>
              <a:gd name="connsiteY3" fmla="*/ 1646567 h 4229013"/>
              <a:gd name="connsiteX4" fmla="*/ 9020172 w 9376473"/>
              <a:gd name="connsiteY4" fmla="*/ 0 h 4229013"/>
              <a:gd name="connsiteX0" fmla="*/ 9020172 w 9376473"/>
              <a:gd name="connsiteY0" fmla="*/ 0 h 4232399"/>
              <a:gd name="connsiteX1" fmla="*/ 9376473 w 9376473"/>
              <a:gd name="connsiteY1" fmla="*/ 3237141 h 4232399"/>
              <a:gd name="connsiteX2" fmla="*/ 254687 w 9376473"/>
              <a:gd name="connsiteY2" fmla="*/ 4232399 h 4232399"/>
              <a:gd name="connsiteX3" fmla="*/ 0 w 9376473"/>
              <a:gd name="connsiteY3" fmla="*/ 1646567 h 4232399"/>
              <a:gd name="connsiteX4" fmla="*/ 9020172 w 9376473"/>
              <a:gd name="connsiteY4" fmla="*/ 0 h 4232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6473" h="4232399">
                <a:moveTo>
                  <a:pt x="9020172" y="0"/>
                </a:moveTo>
                <a:lnTo>
                  <a:pt x="9376473" y="3237141"/>
                </a:lnTo>
                <a:lnTo>
                  <a:pt x="254687" y="4232399"/>
                </a:lnTo>
                <a:cubicBezTo>
                  <a:pt x="220310" y="3910404"/>
                  <a:pt x="34377" y="1968562"/>
                  <a:pt x="0" y="1646567"/>
                </a:cubicBezTo>
                <a:cubicBezTo>
                  <a:pt x="4881496" y="2047652"/>
                  <a:pt x="6967530" y="1355106"/>
                  <a:pt x="9020172"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37322" y="4164495"/>
            <a:ext cx="7772400" cy="1470025"/>
          </a:xfrm>
        </p:spPr>
        <p:txBody>
          <a:bodyPr anchor="b" anchorCtr="0">
            <a:normAutofit/>
          </a:bodyPr>
          <a:lstStyle>
            <a:lvl1pPr algn="l">
              <a:defRPr sz="4000">
                <a:solidFill>
                  <a:schemeClr val="tx1">
                    <a:lumMod val="75000"/>
                    <a:lumOff val="2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5486400"/>
            <a:ext cx="6400800" cy="685800"/>
          </a:xfr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EA630DBC-A27E-4947-A94C-3082AE5A4C7E}" type="datetimeFigureOut">
              <a:rPr lang="en-US" smtClean="0">
                <a:solidFill>
                  <a:prstClr val="black">
                    <a:tint val="75000"/>
                  </a:prstClr>
                </a:solidFill>
              </a:rPr>
              <a:pPr/>
              <a:t>11/14/2011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87A23F-BAF2-40F7-981E-A4E481A32A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6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4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630DBC-A27E-4947-A94C-3082AE5A4C7E}" type="datetimeFigureOut">
              <a:rPr lang="en-US" smtClean="0">
                <a:solidFill>
                  <a:prstClr val="black">
                    <a:tint val="75000"/>
                  </a:prstClr>
                </a:solidFill>
              </a:rPr>
              <a:pPr/>
              <a:t>11/14/2011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87A23F-BAF2-40F7-981E-A4E481A32A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5349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630DBC-A27E-4947-A94C-3082AE5A4C7E}" type="datetimeFigureOut">
              <a:rPr lang="en-US" smtClean="0">
                <a:solidFill>
                  <a:prstClr val="black">
                    <a:tint val="75000"/>
                  </a:prstClr>
                </a:solidFill>
              </a:rPr>
              <a:pPr/>
              <a:t>11/14/2011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87A23F-BAF2-40F7-981E-A4E481A32A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733396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Freeform 8"/>
          <p:cNvSpPr/>
          <p:nvPr userDrawn="1"/>
        </p:nvSpPr>
        <p:spPr>
          <a:xfrm rot="321712">
            <a:off x="64409" y="2229525"/>
            <a:ext cx="9082649" cy="3129884"/>
          </a:xfrm>
          <a:custGeom>
            <a:avLst/>
            <a:gdLst/>
            <a:ahLst/>
            <a:cxnLst/>
            <a:rect l="l" t="t" r="r" b="b"/>
            <a:pathLst>
              <a:path w="9082649" h="3129884">
                <a:moveTo>
                  <a:pt x="8952658" y="0"/>
                </a:moveTo>
                <a:lnTo>
                  <a:pt x="9077891" y="1334301"/>
                </a:lnTo>
                <a:cubicBezTo>
                  <a:pt x="9079782" y="1768120"/>
                  <a:pt x="9081890" y="2211359"/>
                  <a:pt x="9082649" y="2595712"/>
                </a:cubicBezTo>
                <a:lnTo>
                  <a:pt x="3391276" y="3129884"/>
                </a:lnTo>
                <a:lnTo>
                  <a:pt x="62231" y="3129884"/>
                </a:lnTo>
                <a:lnTo>
                  <a:pt x="0" y="2466835"/>
                </a:lnTo>
                <a:cubicBezTo>
                  <a:pt x="4264777" y="2832072"/>
                  <a:pt x="7031423" y="1629098"/>
                  <a:pt x="8952658" y="0"/>
                </a:cubicBez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userDrawn="1"/>
        </p:nvSpPr>
        <p:spPr>
          <a:xfrm rot="365640">
            <a:off x="-76349" y="3122101"/>
            <a:ext cx="9376473" cy="4232399"/>
          </a:xfrm>
          <a:custGeom>
            <a:avLst/>
            <a:gdLst>
              <a:gd name="connsiteX0" fmla="*/ 9020172 w 9195459"/>
              <a:gd name="connsiteY0" fmla="*/ 0 h 4229013"/>
              <a:gd name="connsiteX1" fmla="*/ 9195459 w 9195459"/>
              <a:gd name="connsiteY1" fmla="*/ 1641826 h 4229013"/>
              <a:gd name="connsiteX2" fmla="*/ 286404 w 9195459"/>
              <a:gd name="connsiteY2" fmla="*/ 4229013 h 4229013"/>
              <a:gd name="connsiteX3" fmla="*/ 0 w 9195459"/>
              <a:gd name="connsiteY3" fmla="*/ 1646567 h 4229013"/>
              <a:gd name="connsiteX4" fmla="*/ 9020172 w 9195459"/>
              <a:gd name="connsiteY4" fmla="*/ 0 h 4229013"/>
              <a:gd name="connsiteX0" fmla="*/ 9020172 w 9376473"/>
              <a:gd name="connsiteY0" fmla="*/ 0 h 4229013"/>
              <a:gd name="connsiteX1" fmla="*/ 9376473 w 9376473"/>
              <a:gd name="connsiteY1" fmla="*/ 3237141 h 4229013"/>
              <a:gd name="connsiteX2" fmla="*/ 286404 w 9376473"/>
              <a:gd name="connsiteY2" fmla="*/ 4229013 h 4229013"/>
              <a:gd name="connsiteX3" fmla="*/ 0 w 9376473"/>
              <a:gd name="connsiteY3" fmla="*/ 1646567 h 4229013"/>
              <a:gd name="connsiteX4" fmla="*/ 9020172 w 9376473"/>
              <a:gd name="connsiteY4" fmla="*/ 0 h 4229013"/>
              <a:gd name="connsiteX0" fmla="*/ 9020172 w 9376473"/>
              <a:gd name="connsiteY0" fmla="*/ 0 h 4232399"/>
              <a:gd name="connsiteX1" fmla="*/ 9376473 w 9376473"/>
              <a:gd name="connsiteY1" fmla="*/ 3237141 h 4232399"/>
              <a:gd name="connsiteX2" fmla="*/ 254687 w 9376473"/>
              <a:gd name="connsiteY2" fmla="*/ 4232399 h 4232399"/>
              <a:gd name="connsiteX3" fmla="*/ 0 w 9376473"/>
              <a:gd name="connsiteY3" fmla="*/ 1646567 h 4232399"/>
              <a:gd name="connsiteX4" fmla="*/ 9020172 w 9376473"/>
              <a:gd name="connsiteY4" fmla="*/ 0 h 4232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6473" h="4232399">
                <a:moveTo>
                  <a:pt x="9020172" y="0"/>
                </a:moveTo>
                <a:lnTo>
                  <a:pt x="9376473" y="3237141"/>
                </a:lnTo>
                <a:lnTo>
                  <a:pt x="254687" y="4232399"/>
                </a:lnTo>
                <a:cubicBezTo>
                  <a:pt x="220310" y="3910404"/>
                  <a:pt x="34377" y="1968562"/>
                  <a:pt x="0" y="1646567"/>
                </a:cubicBezTo>
                <a:cubicBezTo>
                  <a:pt x="4881496" y="2047652"/>
                  <a:pt x="6967530" y="1355106"/>
                  <a:pt x="9020172"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37322" y="4164495"/>
            <a:ext cx="7772400" cy="1470025"/>
          </a:xfrm>
        </p:spPr>
        <p:txBody>
          <a:bodyPr anchor="b" anchorCtr="0">
            <a:normAutofit/>
          </a:bodyPr>
          <a:lstStyle>
            <a:lvl1pPr algn="l">
              <a:defRPr sz="4000">
                <a:solidFill>
                  <a:schemeClr val="tx1">
                    <a:lumMod val="75000"/>
                    <a:lumOff val="2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5486400"/>
            <a:ext cx="6400800" cy="685800"/>
          </a:xfr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EA630DBC-A27E-4947-A94C-3082AE5A4C7E}" type="datetimeFigureOut">
              <a:rPr lang="en-US" smtClean="0">
                <a:solidFill>
                  <a:prstClr val="black">
                    <a:tint val="75000"/>
                  </a:prstClr>
                </a:solidFill>
              </a:rPr>
              <a:pPr/>
              <a:t>11/14/2011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87A23F-BAF2-40F7-981E-A4E481A32A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465623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630DBC-A27E-4947-A94C-3082AE5A4C7E}" type="datetimeFigureOut">
              <a:rPr lang="en-US" smtClean="0">
                <a:solidFill>
                  <a:prstClr val="black">
                    <a:tint val="75000"/>
                  </a:prstClr>
                </a:solidFill>
              </a:rPr>
              <a:pPr/>
              <a:t>11/14/2011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87A23F-BAF2-40F7-981E-A4E481A32A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747064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630DBC-A27E-4947-A94C-3082AE5A4C7E}" type="datetimeFigureOut">
              <a:rPr lang="en-US" smtClean="0">
                <a:solidFill>
                  <a:prstClr val="black">
                    <a:tint val="75000"/>
                  </a:prstClr>
                </a:solidFill>
              </a:rPr>
              <a:pPr/>
              <a:t>11/14/2011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87A23F-BAF2-40F7-981E-A4E481A32A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08923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630DBC-A27E-4947-A94C-3082AE5A4C7E}" type="datetimeFigureOut">
              <a:rPr lang="en-US" smtClean="0">
                <a:solidFill>
                  <a:prstClr val="black">
                    <a:tint val="75000"/>
                  </a:prstClr>
                </a:solidFill>
              </a:rPr>
              <a:pPr/>
              <a:t>11/14/2011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787A23F-BAF2-40F7-981E-A4E481A32A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623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630DBC-A27E-4947-A94C-3082AE5A4C7E}" type="datetimeFigureOut">
              <a:rPr lang="en-US" smtClean="0">
                <a:solidFill>
                  <a:prstClr val="black">
                    <a:tint val="75000"/>
                  </a:prstClr>
                </a:solidFill>
              </a:rPr>
              <a:pPr/>
              <a:t>11/14/2011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787A23F-BAF2-40F7-981E-A4E481A32A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18133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630DBC-A27E-4947-A94C-3082AE5A4C7E}" type="datetimeFigureOut">
              <a:rPr lang="en-US" smtClean="0">
                <a:solidFill>
                  <a:prstClr val="black">
                    <a:tint val="75000"/>
                  </a:prstClr>
                </a:solidFill>
              </a:rPr>
              <a:pPr/>
              <a:t>11/14/2011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787A23F-BAF2-40F7-981E-A4E481A32A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06583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630DBC-A27E-4947-A94C-3082AE5A4C7E}" type="datetimeFigureOut">
              <a:rPr lang="en-US" smtClean="0">
                <a:solidFill>
                  <a:prstClr val="black">
                    <a:tint val="75000"/>
                  </a:prstClr>
                </a:solidFill>
              </a:rPr>
              <a:pPr/>
              <a:t>11/14/2011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787A23F-BAF2-40F7-981E-A4E481A32A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69636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630DBC-A27E-4947-A94C-3082AE5A4C7E}" type="datetimeFigureOut">
              <a:rPr lang="en-US" smtClean="0">
                <a:solidFill>
                  <a:prstClr val="black">
                    <a:tint val="75000"/>
                  </a:prstClr>
                </a:solidFill>
              </a:rPr>
              <a:pPr/>
              <a:t>11/14/2011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787A23F-BAF2-40F7-981E-A4E481A32A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7655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630DBC-A27E-4947-A94C-3082AE5A4C7E}" type="datetimeFigureOut">
              <a:rPr lang="en-US" smtClean="0">
                <a:solidFill>
                  <a:prstClr val="black">
                    <a:tint val="75000"/>
                  </a:prstClr>
                </a:solidFill>
              </a:rPr>
              <a:pPr/>
              <a:t>11/14/2011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87A23F-BAF2-40F7-981E-A4E481A32A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927679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630DBC-A27E-4947-A94C-3082AE5A4C7E}" type="datetimeFigureOut">
              <a:rPr lang="en-US" smtClean="0">
                <a:solidFill>
                  <a:prstClr val="black">
                    <a:tint val="75000"/>
                  </a:prstClr>
                </a:solidFill>
              </a:rPr>
              <a:pPr/>
              <a:t>11/14/2011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787A23F-BAF2-40F7-981E-A4E481A32A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10000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630DBC-A27E-4947-A94C-3082AE5A4C7E}" type="datetimeFigureOut">
              <a:rPr lang="en-US" smtClean="0">
                <a:solidFill>
                  <a:prstClr val="black">
                    <a:tint val="75000"/>
                  </a:prstClr>
                </a:solidFill>
              </a:rPr>
              <a:pPr/>
              <a:t>11/14/2011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87A23F-BAF2-40F7-981E-A4E481A32A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54984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630DBC-A27E-4947-A94C-3082AE5A4C7E}" type="datetimeFigureOut">
              <a:rPr lang="en-US" smtClean="0">
                <a:solidFill>
                  <a:prstClr val="black">
                    <a:tint val="75000"/>
                  </a:prstClr>
                </a:solidFill>
              </a:rPr>
              <a:pPr/>
              <a:t>11/14/2011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87A23F-BAF2-40F7-981E-A4E481A32A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735419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630DBC-A27E-4947-A94C-3082AE5A4C7E}" type="datetimeFigureOut">
              <a:rPr lang="en-US" smtClean="0">
                <a:solidFill>
                  <a:prstClr val="black">
                    <a:tint val="75000"/>
                  </a:prstClr>
                </a:solidFill>
              </a:rPr>
              <a:pPr/>
              <a:t>11/14/2011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87A23F-BAF2-40F7-981E-A4E481A32A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4459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630DBC-A27E-4947-A94C-3082AE5A4C7E}" type="datetimeFigureOut">
              <a:rPr lang="en-US" smtClean="0">
                <a:solidFill>
                  <a:prstClr val="black">
                    <a:tint val="75000"/>
                  </a:prstClr>
                </a:solidFill>
              </a:rPr>
              <a:pPr/>
              <a:t>11/14/2011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787A23F-BAF2-40F7-981E-A4E481A32A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978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630DBC-A27E-4947-A94C-3082AE5A4C7E}" type="datetimeFigureOut">
              <a:rPr lang="en-US" smtClean="0">
                <a:solidFill>
                  <a:prstClr val="black">
                    <a:tint val="75000"/>
                  </a:prstClr>
                </a:solidFill>
              </a:rPr>
              <a:pPr/>
              <a:t>11/14/2011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787A23F-BAF2-40F7-981E-A4E481A32A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5291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630DBC-A27E-4947-A94C-3082AE5A4C7E}" type="datetimeFigureOut">
              <a:rPr lang="en-US" smtClean="0">
                <a:solidFill>
                  <a:prstClr val="black">
                    <a:tint val="75000"/>
                  </a:prstClr>
                </a:solidFill>
              </a:rPr>
              <a:pPr/>
              <a:t>11/14/2011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787A23F-BAF2-40F7-981E-A4E481A32A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120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630DBC-A27E-4947-A94C-3082AE5A4C7E}" type="datetimeFigureOut">
              <a:rPr lang="en-US" smtClean="0">
                <a:solidFill>
                  <a:prstClr val="black">
                    <a:tint val="75000"/>
                  </a:prstClr>
                </a:solidFill>
              </a:rPr>
              <a:pPr/>
              <a:t>11/14/2011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787A23F-BAF2-40F7-981E-A4E481A32A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9104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630DBC-A27E-4947-A94C-3082AE5A4C7E}" type="datetimeFigureOut">
              <a:rPr lang="en-US" smtClean="0">
                <a:solidFill>
                  <a:prstClr val="black">
                    <a:tint val="75000"/>
                  </a:prstClr>
                </a:solidFill>
              </a:rPr>
              <a:pPr/>
              <a:t>11/14/2011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787A23F-BAF2-40F7-981E-A4E481A32A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6667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630DBC-A27E-4947-A94C-3082AE5A4C7E}" type="datetimeFigureOut">
              <a:rPr lang="en-US" smtClean="0">
                <a:solidFill>
                  <a:prstClr val="black">
                    <a:tint val="75000"/>
                  </a:prstClr>
                </a:solidFill>
              </a:rPr>
              <a:pPr/>
              <a:t>11/14/2011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787A23F-BAF2-40F7-981E-A4E481A32A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845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BCBCB">
                <a:lumMod val="92000"/>
              </a:srgbClr>
            </a:gs>
            <a:gs pos="29000">
              <a:schemeClr val="bg1">
                <a:lumMod val="87000"/>
              </a:schemeClr>
            </a:gs>
            <a:gs pos="57000">
              <a:srgbClr val="EAEAEA">
                <a:lumMod val="7000"/>
                <a:lumOff val="93000"/>
              </a:srgbClr>
            </a:gs>
          </a:gsLst>
          <a:lin ang="5400000" scaled="0"/>
          <a:tileRect/>
        </a:gradFill>
        <a:effectLst/>
      </p:bgPr>
    </p:bg>
    <p:spTree>
      <p:nvGrpSpPr>
        <p:cNvPr id="1" name=""/>
        <p:cNvGrpSpPr/>
        <p:nvPr/>
      </p:nvGrpSpPr>
      <p:grpSpPr>
        <a:xfrm>
          <a:off x="0" y="0"/>
          <a:ext cx="0" cy="0"/>
          <a:chOff x="0" y="0"/>
          <a:chExt cx="0" cy="0"/>
        </a:xfrm>
      </p:grpSpPr>
      <p:sp>
        <p:nvSpPr>
          <p:cNvPr id="7" name="Freeform 6"/>
          <p:cNvSpPr/>
          <p:nvPr userDrawn="1"/>
        </p:nvSpPr>
        <p:spPr>
          <a:xfrm rot="321712">
            <a:off x="64409" y="3842431"/>
            <a:ext cx="9082649" cy="3129884"/>
          </a:xfrm>
          <a:custGeom>
            <a:avLst/>
            <a:gdLst/>
            <a:ahLst/>
            <a:cxnLst/>
            <a:rect l="l" t="t" r="r" b="b"/>
            <a:pathLst>
              <a:path w="9082649" h="3129884">
                <a:moveTo>
                  <a:pt x="8952658" y="0"/>
                </a:moveTo>
                <a:lnTo>
                  <a:pt x="9077891" y="1334301"/>
                </a:lnTo>
                <a:cubicBezTo>
                  <a:pt x="9079782" y="1768120"/>
                  <a:pt x="9081890" y="2211359"/>
                  <a:pt x="9082649" y="2595712"/>
                </a:cubicBezTo>
                <a:lnTo>
                  <a:pt x="3391276" y="3129884"/>
                </a:lnTo>
                <a:lnTo>
                  <a:pt x="62231" y="3129884"/>
                </a:lnTo>
                <a:lnTo>
                  <a:pt x="0" y="2466835"/>
                </a:lnTo>
                <a:cubicBezTo>
                  <a:pt x="4264777" y="2832072"/>
                  <a:pt x="7031423" y="1629098"/>
                  <a:pt x="8952658" y="0"/>
                </a:cubicBez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userDrawn="1"/>
        </p:nvSpPr>
        <p:spPr>
          <a:xfrm rot="365640">
            <a:off x="10144" y="4729976"/>
            <a:ext cx="9195459" cy="2612553"/>
          </a:xfrm>
          <a:custGeom>
            <a:avLst/>
            <a:gdLst/>
            <a:ahLst/>
            <a:cxnLst/>
            <a:rect l="l" t="t" r="r" b="b"/>
            <a:pathLst>
              <a:path w="9195459" h="2612553">
                <a:moveTo>
                  <a:pt x="9020172" y="0"/>
                </a:moveTo>
                <a:lnTo>
                  <a:pt x="9195459" y="1641826"/>
                </a:lnTo>
                <a:lnTo>
                  <a:pt x="103132" y="2612553"/>
                </a:lnTo>
                <a:lnTo>
                  <a:pt x="0" y="1646567"/>
                </a:lnTo>
                <a:cubicBezTo>
                  <a:pt x="4881496" y="2047652"/>
                  <a:pt x="6967530" y="1355106"/>
                  <a:pt x="9020172"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630DBC-A27E-4947-A94C-3082AE5A4C7E}" type="datetimeFigureOut">
              <a:rPr lang="en-US" smtClean="0">
                <a:solidFill>
                  <a:prstClr val="black">
                    <a:tint val="75000"/>
                  </a:prstClr>
                </a:solidFill>
              </a:rPr>
              <a:pPr/>
              <a:t>11/14/2011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87A23F-BAF2-40F7-981E-A4E481A32A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92461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txStyles>
    <p:titleStyle>
      <a:lvl1pPr algn="ctr" defTabSz="914400" rtl="0" eaLnBrk="1" latinLnBrk="0" hangingPunct="1">
        <a:spcBef>
          <a:spcPct val="0"/>
        </a:spcBef>
        <a:buNone/>
        <a:defRPr sz="44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CBCBCB">
                <a:lumMod val="92000"/>
              </a:srgbClr>
            </a:gs>
            <a:gs pos="29000">
              <a:schemeClr val="bg1">
                <a:lumMod val="87000"/>
              </a:schemeClr>
            </a:gs>
            <a:gs pos="57000">
              <a:srgbClr val="EAEAEA">
                <a:lumMod val="7000"/>
                <a:lumOff val="93000"/>
              </a:srgbClr>
            </a:gs>
          </a:gsLst>
          <a:lin ang="5400000" scaled="0"/>
          <a:tileRect/>
        </a:gradFill>
        <a:effectLst/>
      </p:bgPr>
    </p:bg>
    <p:spTree>
      <p:nvGrpSpPr>
        <p:cNvPr id="1" name=""/>
        <p:cNvGrpSpPr/>
        <p:nvPr/>
      </p:nvGrpSpPr>
      <p:grpSpPr>
        <a:xfrm>
          <a:off x="0" y="0"/>
          <a:ext cx="0" cy="0"/>
          <a:chOff x="0" y="0"/>
          <a:chExt cx="0" cy="0"/>
        </a:xfrm>
      </p:grpSpPr>
      <p:sp>
        <p:nvSpPr>
          <p:cNvPr id="9" name="Freeform 8"/>
          <p:cNvSpPr/>
          <p:nvPr userDrawn="1"/>
        </p:nvSpPr>
        <p:spPr>
          <a:xfrm rot="321712">
            <a:off x="64409" y="3842431"/>
            <a:ext cx="9082649" cy="3129884"/>
          </a:xfrm>
          <a:custGeom>
            <a:avLst/>
            <a:gdLst/>
            <a:ahLst/>
            <a:cxnLst/>
            <a:rect l="l" t="t" r="r" b="b"/>
            <a:pathLst>
              <a:path w="9082649" h="3129884">
                <a:moveTo>
                  <a:pt x="8952658" y="0"/>
                </a:moveTo>
                <a:lnTo>
                  <a:pt x="9077891" y="1334301"/>
                </a:lnTo>
                <a:cubicBezTo>
                  <a:pt x="9079782" y="1768120"/>
                  <a:pt x="9081890" y="2211359"/>
                  <a:pt x="9082649" y="2595712"/>
                </a:cubicBezTo>
                <a:lnTo>
                  <a:pt x="3391276" y="3129884"/>
                </a:lnTo>
                <a:lnTo>
                  <a:pt x="62231" y="3129884"/>
                </a:lnTo>
                <a:lnTo>
                  <a:pt x="0" y="2466835"/>
                </a:lnTo>
                <a:cubicBezTo>
                  <a:pt x="4264777" y="2832072"/>
                  <a:pt x="7031423" y="1629098"/>
                  <a:pt x="8952658" y="0"/>
                </a:cubicBez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userDrawn="1"/>
        </p:nvSpPr>
        <p:spPr>
          <a:xfrm rot="365640">
            <a:off x="10144" y="4729976"/>
            <a:ext cx="9195459" cy="2612553"/>
          </a:xfrm>
          <a:custGeom>
            <a:avLst/>
            <a:gdLst/>
            <a:ahLst/>
            <a:cxnLst/>
            <a:rect l="l" t="t" r="r" b="b"/>
            <a:pathLst>
              <a:path w="9195459" h="2612553">
                <a:moveTo>
                  <a:pt x="9020172" y="0"/>
                </a:moveTo>
                <a:lnTo>
                  <a:pt x="9195459" y="1641826"/>
                </a:lnTo>
                <a:lnTo>
                  <a:pt x="103132" y="2612553"/>
                </a:lnTo>
                <a:lnTo>
                  <a:pt x="0" y="1646567"/>
                </a:lnTo>
                <a:cubicBezTo>
                  <a:pt x="4881496" y="2047652"/>
                  <a:pt x="6967530" y="1355106"/>
                  <a:pt x="9020172"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630DBC-A27E-4947-A94C-3082AE5A4C7E}" type="datetimeFigureOut">
              <a:rPr lang="en-US" smtClean="0">
                <a:solidFill>
                  <a:prstClr val="black">
                    <a:tint val="75000"/>
                  </a:prstClr>
                </a:solidFill>
              </a:rPr>
              <a:pPr/>
              <a:t>11/14/2011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87A23F-BAF2-40F7-981E-A4E481A32A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560481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http://www.wordle.net/"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19.png"/><Relationship Id="rId4" Type="http://schemas.openxmlformats.org/officeDocument/2006/relationships/hyperlink" Target="http://www.livebinders.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jpg"/><Relationship Id="rId4" Type="http://schemas.openxmlformats.org/officeDocument/2006/relationships/hyperlink" Target="http://www.xtranormal.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notesSlide" Target="../notesSlides/notesSlide13.xml"/><Relationship Id="rId7" Type="http://schemas.openxmlformats.org/officeDocument/2006/relationships/hyperlink" Target="http://www.voki.com/pickup.php?scid=4807603&amp;height=267&amp;width=200" TargetMode="Externa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9.png"/><Relationship Id="rId5" Type="http://schemas.openxmlformats.org/officeDocument/2006/relationships/hyperlink" Target="http://www.voki.com/" TargetMode="Externa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16.png"/><Relationship Id="rId4" Type="http://schemas.openxmlformats.org/officeDocument/2006/relationships/hyperlink" Target="http://www.edu.glogster.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hyperlink" Target="http://www.edmodo.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png"/><Relationship Id="rId4" Type="http://schemas.openxmlformats.org/officeDocument/2006/relationships/hyperlink" Target="http://www.symbaloo.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19.png"/><Relationship Id="rId4" Type="http://schemas.openxmlformats.org/officeDocument/2006/relationships/hyperlink" Target="http://www.pearltrees.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27.png"/><Relationship Id="rId4" Type="http://schemas.openxmlformats.org/officeDocument/2006/relationships/hyperlink" Target="http://www.scoopit.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19.png"/><Relationship Id="rId4" Type="http://schemas.openxmlformats.org/officeDocument/2006/relationships/hyperlink" Target="http://www.twitter.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hyperlink" Target="http://www.popplet.com/" TargetMode="Externa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hyperlink" Target="http://www.edutecher.ne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www.animoto.com/" TargetMode="External"/><Relationship Id="rId5" Type="http://schemas.openxmlformats.org/officeDocument/2006/relationships/image" Target="../media/image10.bmp"/><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hyperlink" Target="http://www.prezi.com/" TargetMode="Externa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2.bmp"/><Relationship Id="rId5" Type="http://schemas.openxmlformats.org/officeDocument/2006/relationships/hyperlink" Target="http://www.qwiki.com/" TargetMode="Externa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www.linoit.com/" TargetMode="External"/><Relationship Id="rId5" Type="http://schemas.openxmlformats.org/officeDocument/2006/relationships/image" Target="../media/image13.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hyperlink" Target="http://www.stixy.com/" TargetMode="Externa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www.exploratree.com/" TargetMode="External"/><Relationship Id="rId5" Type="http://schemas.openxmlformats.org/officeDocument/2006/relationships/image" Target="../media/image17.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www.knovio.com/" TargetMode="Externa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381000" y="3196857"/>
            <a:ext cx="2667000" cy="3556000"/>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0800" y="2665228"/>
            <a:ext cx="2374284" cy="3165712"/>
          </a:xfrm>
          <a:prstGeom prst="rect">
            <a:avLst/>
          </a:prstGeom>
        </p:spPr>
      </p:pic>
      <p:grpSp>
        <p:nvGrpSpPr>
          <p:cNvPr id="15" name="Group 14"/>
          <p:cNvGrpSpPr/>
          <p:nvPr/>
        </p:nvGrpSpPr>
        <p:grpSpPr>
          <a:xfrm>
            <a:off x="4267200" y="38130"/>
            <a:ext cx="4786606" cy="3126829"/>
            <a:chOff x="987540" y="182880"/>
            <a:chExt cx="5459142" cy="3566160"/>
          </a:xfrm>
        </p:grpSpPr>
        <p:pic>
          <p:nvPicPr>
            <p:cNvPr id="16" name="Picture 15"/>
            <p:cNvPicPr>
              <a:picLocks noChangeAspect="1"/>
            </p:cNvPicPr>
            <p:nvPr/>
          </p:nvPicPr>
          <p:blipFill rotWithShape="1">
            <a:blip r:embed="rId5" cstate="print">
              <a:duotone>
                <a:schemeClr val="accent3">
                  <a:shade val="45000"/>
                  <a:satMod val="135000"/>
                </a:schemeClr>
                <a:prstClr val="white"/>
              </a:duotone>
              <a:extLst>
                <a:ext uri="{28A0092B-C50C-407E-A947-70E740481C1C}">
                  <a14:useLocalDpi xmlns:a14="http://schemas.microsoft.com/office/drawing/2010/main" val="0"/>
                </a:ext>
              </a:extLst>
            </a:blip>
            <a:srcRect t="-1030" b="14433"/>
            <a:stretch/>
          </p:blipFill>
          <p:spPr>
            <a:xfrm flipH="1">
              <a:off x="987540" y="182880"/>
              <a:ext cx="5459142" cy="3566160"/>
            </a:xfrm>
            <a:prstGeom prst="rect">
              <a:avLst/>
            </a:prstGeom>
          </p:spPr>
        </p:pic>
        <p:sp>
          <p:nvSpPr>
            <p:cNvPr id="18" name="TextBox 17"/>
            <p:cNvSpPr txBox="1"/>
            <p:nvPr/>
          </p:nvSpPr>
          <p:spPr>
            <a:xfrm>
              <a:off x="1856959" y="924960"/>
              <a:ext cx="3513645" cy="947755"/>
            </a:xfrm>
            <a:prstGeom prst="rect">
              <a:avLst/>
            </a:prstGeom>
            <a:noFill/>
            <a:effectLst/>
          </p:spPr>
          <p:txBody>
            <a:bodyPr wrap="square" rtlCol="0" anchor="ctr" anchorCtr="0">
              <a:spAutoFit/>
            </a:bodyPr>
            <a:lstStyle/>
            <a:p>
              <a:pPr algn="ctr"/>
              <a:r>
                <a:rPr lang="en-US" sz="2400" i="1" dirty="0" smtClean="0">
                  <a:solidFill>
                    <a:srgbClr val="242852">
                      <a:lumMod val="50000"/>
                    </a:srgbClr>
                  </a:solidFill>
                </a:rPr>
                <a:t>“Wow we are lucky to be part of it!”</a:t>
              </a:r>
              <a:endParaRPr lang="en-US" sz="2400" i="1" dirty="0">
                <a:solidFill>
                  <a:srgbClr val="242852">
                    <a:lumMod val="50000"/>
                  </a:srgbClr>
                </a:solidFill>
              </a:endParaRPr>
            </a:p>
          </p:txBody>
        </p:sp>
      </p:grpSp>
      <p:grpSp>
        <p:nvGrpSpPr>
          <p:cNvPr id="20" name="Group 19"/>
          <p:cNvGrpSpPr/>
          <p:nvPr/>
        </p:nvGrpSpPr>
        <p:grpSpPr>
          <a:xfrm>
            <a:off x="152400" y="592126"/>
            <a:ext cx="4548076" cy="3019227"/>
            <a:chOff x="927802" y="182878"/>
            <a:chExt cx="5371961" cy="3566160"/>
          </a:xfrm>
        </p:grpSpPr>
        <p:pic>
          <p:nvPicPr>
            <p:cNvPr id="21" name="Picture 20"/>
            <p:cNvPicPr>
              <a:picLocks noChangeAspect="1"/>
            </p:cNvPicPr>
            <p:nvPr/>
          </p:nvPicPr>
          <p:blipFill rotWithShape="1">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t="-1030" b="14433"/>
            <a:stretch/>
          </p:blipFill>
          <p:spPr>
            <a:xfrm>
              <a:off x="927802" y="182878"/>
              <a:ext cx="5371961" cy="3566160"/>
            </a:xfrm>
            <a:prstGeom prst="rect">
              <a:avLst/>
            </a:prstGeom>
          </p:spPr>
        </p:pic>
        <p:sp>
          <p:nvSpPr>
            <p:cNvPr id="22" name="TextBox 21"/>
            <p:cNvSpPr txBox="1"/>
            <p:nvPr/>
          </p:nvSpPr>
          <p:spPr>
            <a:xfrm>
              <a:off x="1832778" y="884384"/>
              <a:ext cx="3513646" cy="981532"/>
            </a:xfrm>
            <a:prstGeom prst="rect">
              <a:avLst/>
            </a:prstGeom>
            <a:noFill/>
            <a:effectLst/>
          </p:spPr>
          <p:txBody>
            <a:bodyPr wrap="square" rtlCol="0" anchor="ctr" anchorCtr="0">
              <a:spAutoFit/>
            </a:bodyPr>
            <a:lstStyle/>
            <a:p>
              <a:pPr algn="ctr"/>
              <a:r>
                <a:rPr lang="en-US" sz="2400" i="1" dirty="0" smtClean="0">
                  <a:solidFill>
                    <a:srgbClr val="242852">
                      <a:lumMod val="50000"/>
                    </a:srgbClr>
                  </a:solidFill>
                </a:rPr>
                <a:t>“Teach Meet</a:t>
              </a:r>
            </a:p>
            <a:p>
              <a:pPr algn="ctr"/>
              <a:r>
                <a:rPr lang="en-US" sz="2400" i="1" dirty="0" smtClean="0">
                  <a:solidFill>
                    <a:srgbClr val="242852">
                      <a:lumMod val="50000"/>
                    </a:srgbClr>
                  </a:solidFill>
                </a:rPr>
                <a:t>Sydney West”</a:t>
              </a:r>
              <a:endParaRPr lang="en-US" sz="2400" i="1" dirty="0">
                <a:solidFill>
                  <a:srgbClr val="242852">
                    <a:lumMod val="50000"/>
                  </a:srgbClr>
                </a:solidFill>
              </a:endParaRPr>
            </a:p>
          </p:txBody>
        </p:sp>
      </p:grpSp>
      <p:sp>
        <p:nvSpPr>
          <p:cNvPr id="23" name="Title 25"/>
          <p:cNvSpPr txBox="1">
            <a:spLocks/>
          </p:cNvSpPr>
          <p:nvPr/>
        </p:nvSpPr>
        <p:spPr>
          <a:xfrm>
            <a:off x="2774303" y="3886200"/>
            <a:ext cx="3626497"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lumMod val="75000"/>
                    <a:lumOff val="25000"/>
                  </a:schemeClr>
                </a:solidFill>
                <a:latin typeface="+mj-lt"/>
                <a:ea typeface="+mj-ea"/>
                <a:cs typeface="+mj-cs"/>
              </a:defRPr>
            </a:lvl1pPr>
          </a:lstStyle>
          <a:p>
            <a:pPr algn="l"/>
            <a:r>
              <a:rPr lang="en-US" sz="4000" b="1" dirty="0" smtClean="0">
                <a:solidFill>
                  <a:srgbClr val="7030A0"/>
                </a:solidFill>
                <a:latin typeface="Adobe Song Std L" pitchFamily="18" charset="-128"/>
                <a:ea typeface="Adobe Song Std L" pitchFamily="18" charset="-128"/>
              </a:rPr>
              <a:t>WEB 2.0 Tools</a:t>
            </a:r>
            <a:endParaRPr lang="en-US" sz="4000" b="1" dirty="0">
              <a:solidFill>
                <a:srgbClr val="7030A0"/>
              </a:solidFill>
              <a:latin typeface="Adobe Song Std L" pitchFamily="18" charset="-128"/>
              <a:ea typeface="Adobe Song Std L" pitchFamily="18" charset="-128"/>
            </a:endParaRPr>
          </a:p>
        </p:txBody>
      </p:sp>
      <p:sp>
        <p:nvSpPr>
          <p:cNvPr id="24" name="Subtitle 26"/>
          <p:cNvSpPr txBox="1">
            <a:spLocks/>
          </p:cNvSpPr>
          <p:nvPr/>
        </p:nvSpPr>
        <p:spPr>
          <a:xfrm>
            <a:off x="2774303" y="4854572"/>
            <a:ext cx="2255208"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smtClean="0">
                <a:solidFill>
                  <a:schemeClr val="accent3">
                    <a:lumMod val="60000"/>
                    <a:lumOff val="40000"/>
                  </a:schemeClr>
                </a:solidFill>
              </a:rPr>
              <a:t>By Nikki Beaton</a:t>
            </a:r>
            <a:endParaRPr lang="en-US" sz="2400" dirty="0">
              <a:solidFill>
                <a:schemeClr val="accent3">
                  <a:lumMod val="60000"/>
                  <a:lumOff val="40000"/>
                </a:schemeClr>
              </a:solidFill>
            </a:endParaRPr>
          </a:p>
        </p:txBody>
      </p:sp>
    </p:spTree>
    <p:extLst>
      <p:ext uri="{BB962C8B-B14F-4D97-AF65-F5344CB8AC3E}">
        <p14:creationId xmlns:p14="http://schemas.microsoft.com/office/powerpoint/2010/main" val="1085062336"/>
      </p:ext>
    </p:extLst>
  </p:cSld>
  <p:clrMapOvr>
    <a:masterClrMapping/>
  </p:clrMapOvr>
  <mc:AlternateContent xmlns:mc="http://schemas.openxmlformats.org/markup-compatibility/2006" xmlns:p14="http://schemas.microsoft.com/office/powerpoint/2010/main">
    <mc:Choice Requires="p14">
      <p:transition spd="slow" p14:dur="2000" advTm="8209"/>
    </mc:Choice>
    <mc:Fallback xmlns="">
      <p:transition spd="slow" advTm="82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xEl>
                                              <p:pRg st="0" end="0"/>
                                            </p:txEl>
                                          </p:spTgt>
                                        </p:tgtEl>
                                        <p:attrNameLst>
                                          <p:attrName>style.visibility</p:attrName>
                                        </p:attrNameLst>
                                      </p:cBhvr>
                                      <p:to>
                                        <p:strVal val="visible"/>
                                      </p:to>
                                    </p:set>
                                    <p:animEffect transition="in" filter="fade">
                                      <p:cBhvr>
                                        <p:cTn id="10" dur="500"/>
                                        <p:tgtEl>
                                          <p:spTgt spid="24">
                                            <p:txEl>
                                              <p:pRg st="0" end="0"/>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750"/>
                                        <p:tgtEl>
                                          <p:spTgt spid="9"/>
                                        </p:tgtEl>
                                      </p:cBhvr>
                                    </p:animEffect>
                                  </p:childTnLst>
                                </p:cTn>
                              </p:par>
                            </p:childTnLst>
                          </p:cTn>
                        </p:par>
                        <p:par>
                          <p:cTn id="15" fill="hold">
                            <p:stCondLst>
                              <p:cond delay="1250"/>
                            </p:stCondLst>
                            <p:childTnLst>
                              <p:par>
                                <p:cTn id="16" presetID="10" presetClass="entr" presetSubtype="0"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750"/>
                                        <p:tgtEl>
                                          <p:spTgt spid="20"/>
                                        </p:tgtEl>
                                      </p:cBhvr>
                                    </p:animEffect>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750"/>
                                        <p:tgtEl>
                                          <p:spTgt spid="12"/>
                                        </p:tgtEl>
                                      </p:cBhvr>
                                    </p:animEffect>
                                  </p:childTnLst>
                                </p:cTn>
                              </p:par>
                            </p:childTnLst>
                          </p:cTn>
                        </p:par>
                        <p:par>
                          <p:cTn id="23" fill="hold">
                            <p:stCondLst>
                              <p:cond delay="2750"/>
                            </p:stCondLst>
                            <p:childTnLst>
                              <p:par>
                                <p:cTn id="24" presetID="10" presetClass="entr" presetSubtype="0"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t="-1030" b="14433"/>
          <a:stretch/>
        </p:blipFill>
        <p:spPr>
          <a:xfrm flipH="1">
            <a:off x="-228600" y="-57271"/>
            <a:ext cx="7259357" cy="4742142"/>
          </a:xfrm>
          <a:prstGeom prst="rect">
            <a:avLst/>
          </a:prstGeom>
        </p:spPr>
      </p:pic>
      <p:sp>
        <p:nvSpPr>
          <p:cNvPr id="6" name="TextBox 5"/>
          <p:cNvSpPr txBox="1"/>
          <p:nvPr/>
        </p:nvSpPr>
        <p:spPr>
          <a:xfrm>
            <a:off x="844223" y="927583"/>
            <a:ext cx="5113710" cy="1569660"/>
          </a:xfrm>
          <a:prstGeom prst="rect">
            <a:avLst/>
          </a:prstGeom>
          <a:noFill/>
          <a:effectLst/>
        </p:spPr>
        <p:txBody>
          <a:bodyPr wrap="square" rtlCol="0" anchor="ctr" anchorCtr="0">
            <a:spAutoFit/>
          </a:bodyPr>
          <a:lstStyle/>
          <a:p>
            <a:pPr algn="ctr"/>
            <a:r>
              <a:rPr lang="en-US" sz="2400" i="1" dirty="0" smtClean="0">
                <a:solidFill>
                  <a:schemeClr val="tx2">
                    <a:lumMod val="50000"/>
                  </a:schemeClr>
                </a:solidFill>
              </a:rPr>
              <a:t>“ A </a:t>
            </a:r>
            <a:r>
              <a:rPr lang="en-AU" sz="2400" dirty="0" smtClean="0"/>
              <a:t>tool </a:t>
            </a:r>
            <a:r>
              <a:rPr lang="en-AU" sz="2400" dirty="0"/>
              <a:t>that creates word clouds from text and develops students’ creativity and critical thinking – important 21st century learning </a:t>
            </a:r>
            <a:r>
              <a:rPr lang="en-AU" sz="2400" dirty="0" smtClean="0"/>
              <a:t>skills.”</a:t>
            </a:r>
            <a:endParaRPr lang="en-US" sz="2400" i="1" dirty="0">
              <a:solidFill>
                <a:schemeClr val="tx2">
                  <a:lumMod val="50000"/>
                </a:schemeClr>
              </a:solidFill>
            </a:endParaRPr>
          </a:p>
        </p:txBody>
      </p:sp>
      <p:sp>
        <p:nvSpPr>
          <p:cNvPr id="8" name="Title 25"/>
          <p:cNvSpPr txBox="1">
            <a:spLocks/>
          </p:cNvSpPr>
          <p:nvPr/>
        </p:nvSpPr>
        <p:spPr>
          <a:xfrm>
            <a:off x="685800" y="5712821"/>
            <a:ext cx="3581400" cy="931997"/>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lumMod val="75000"/>
                    <a:lumOff val="25000"/>
                  </a:schemeClr>
                </a:solidFill>
                <a:latin typeface="+mj-lt"/>
                <a:ea typeface="+mj-ea"/>
                <a:cs typeface="+mj-cs"/>
              </a:defRPr>
            </a:lvl1pPr>
          </a:lstStyle>
          <a:p>
            <a:pPr algn="l"/>
            <a:r>
              <a:rPr lang="en-US" sz="4000" b="1" dirty="0" smtClean="0">
                <a:solidFill>
                  <a:schemeClr val="accent3">
                    <a:lumMod val="75000"/>
                  </a:schemeClr>
                </a:solidFill>
                <a:latin typeface="Adobe Song Std L" pitchFamily="18" charset="-128"/>
                <a:ea typeface="Adobe Song Std L" pitchFamily="18" charset="-128"/>
                <a:hlinkClick r:id="rId4"/>
              </a:rPr>
              <a:t>www.wordle.net</a:t>
            </a:r>
            <a:endParaRPr lang="en-US" sz="4000" b="1" dirty="0">
              <a:solidFill>
                <a:schemeClr val="accent3">
                  <a:lumMod val="75000"/>
                </a:schemeClr>
              </a:solidFill>
              <a:latin typeface="Adobe Song Std L" pitchFamily="18" charset="-128"/>
              <a:ea typeface="Adobe Song Std L" pitchFamily="18" charset="-128"/>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9646" y="4846907"/>
            <a:ext cx="2343804" cy="14503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p:cNvPicPr>
            <a:picLocks noChangeAspect="1"/>
          </p:cNvPicPr>
          <p:nvPr/>
        </p:nvPicPr>
        <p:blipFill>
          <a:blip r:embed="rId6" cstate="print">
            <a:duotone>
              <a:prstClr val="black"/>
              <a:srgbClr val="0033CC">
                <a:tint val="45000"/>
                <a:satMod val="400000"/>
              </a:srgbClr>
            </a:duotone>
            <a:extLst>
              <a:ext uri="{28A0092B-C50C-407E-A947-70E740481C1C}">
                <a14:useLocalDpi xmlns:a14="http://schemas.microsoft.com/office/drawing/2010/main" val="0"/>
              </a:ext>
            </a:extLst>
          </a:blip>
          <a:stretch>
            <a:fillRect/>
          </a:stretch>
        </p:blipFill>
        <p:spPr>
          <a:xfrm flipH="1">
            <a:off x="3733800" y="3554362"/>
            <a:ext cx="2471011" cy="3079604"/>
          </a:xfrm>
          <a:prstGeom prst="rect">
            <a:avLst/>
          </a:prstGeom>
        </p:spPr>
      </p:pic>
    </p:spTree>
    <p:extLst>
      <p:ext uri="{BB962C8B-B14F-4D97-AF65-F5344CB8AC3E}">
        <p14:creationId xmlns:p14="http://schemas.microsoft.com/office/powerpoint/2010/main" val="3920465746"/>
      </p:ext>
    </p:extLst>
  </p:cSld>
  <p:clrMapOvr>
    <a:masterClrMapping/>
  </p:clrMapOvr>
  <mc:AlternateContent xmlns:mc="http://schemas.openxmlformats.org/markup-compatibility/2006" xmlns:p14="http://schemas.microsoft.com/office/powerpoint/2010/main">
    <mc:Choice Requires="p14">
      <p:transition spd="slow" p14:dur="2000" advTm="20282"/>
    </mc:Choice>
    <mc:Fallback xmlns="">
      <p:transition spd="slow" advTm="202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750"/>
                                        <p:tgtEl>
                                          <p:spTgt spid="5"/>
                                        </p:tgtEl>
                                      </p:cBhvr>
                                    </p:animEffect>
                                  </p:childTnLst>
                                </p:cTn>
                              </p:par>
                            </p:childTnLst>
                          </p:cTn>
                        </p:par>
                        <p:par>
                          <p:cTn id="16" fill="hold">
                            <p:stCondLst>
                              <p:cond delay="2000"/>
                            </p:stCondLst>
                            <p:childTnLst>
                              <p:par>
                                <p:cTn id="17" presetID="10" presetClass="entr" presetSubtype="0" fill="hold" grpId="0" nodeType="afterEffect">
                                  <p:stCondLst>
                                    <p:cond delay="0"/>
                                  </p:stCondLst>
                                  <p:iterate type="wd">
                                    <p:tmPct val="5000"/>
                                  </p:iterate>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t="-1030" b="14433"/>
          <a:stretch/>
        </p:blipFill>
        <p:spPr>
          <a:xfrm>
            <a:off x="1676400" y="-57271"/>
            <a:ext cx="7259357" cy="4742142"/>
          </a:xfrm>
          <a:prstGeom prst="rect">
            <a:avLst/>
          </a:prstGeom>
        </p:spPr>
      </p:pic>
      <p:sp>
        <p:nvSpPr>
          <p:cNvPr id="6" name="TextBox 5"/>
          <p:cNvSpPr txBox="1"/>
          <p:nvPr/>
        </p:nvSpPr>
        <p:spPr>
          <a:xfrm>
            <a:off x="2700642" y="742918"/>
            <a:ext cx="5113710" cy="1938992"/>
          </a:xfrm>
          <a:prstGeom prst="rect">
            <a:avLst/>
          </a:prstGeom>
          <a:noFill/>
          <a:effectLst/>
        </p:spPr>
        <p:txBody>
          <a:bodyPr wrap="square" rtlCol="0" anchor="ctr" anchorCtr="0">
            <a:spAutoFit/>
          </a:bodyPr>
          <a:lstStyle/>
          <a:p>
            <a:pPr algn="ctr"/>
            <a:r>
              <a:rPr lang="en-US" sz="2400" i="1" dirty="0" smtClean="0">
                <a:solidFill>
                  <a:schemeClr val="tx2">
                    <a:lumMod val="50000"/>
                  </a:schemeClr>
                </a:solidFill>
              </a:rPr>
              <a:t>“</a:t>
            </a:r>
            <a:r>
              <a:rPr lang="en-AU" sz="2400" b="1" dirty="0" err="1"/>
              <a:t>LiveBinders</a:t>
            </a:r>
            <a:r>
              <a:rPr lang="en-AU" sz="2400" dirty="0"/>
              <a:t> is your 3-ring binder for the Web. Collect your resources; Organize them neatly and </a:t>
            </a:r>
            <a:r>
              <a:rPr lang="en-AU" sz="2400" dirty="0" smtClean="0"/>
              <a:t>easily. It is the knowledge sharing place</a:t>
            </a:r>
            <a:endParaRPr lang="en-AU" sz="2400" dirty="0"/>
          </a:p>
          <a:p>
            <a:pPr algn="ctr"/>
            <a:endParaRPr lang="en-US" sz="2400" i="1" dirty="0">
              <a:solidFill>
                <a:schemeClr val="tx2">
                  <a:lumMod val="50000"/>
                </a:schemeClr>
              </a:solidFill>
            </a:endParaRPr>
          </a:p>
        </p:txBody>
      </p:sp>
      <p:sp>
        <p:nvSpPr>
          <p:cNvPr id="8" name="Title 25"/>
          <p:cNvSpPr txBox="1">
            <a:spLocks/>
          </p:cNvSpPr>
          <p:nvPr/>
        </p:nvSpPr>
        <p:spPr>
          <a:xfrm>
            <a:off x="602298" y="5776530"/>
            <a:ext cx="4196687" cy="931997"/>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lumMod val="75000"/>
                    <a:lumOff val="25000"/>
                  </a:schemeClr>
                </a:solidFill>
                <a:latin typeface="+mj-lt"/>
                <a:ea typeface="+mj-ea"/>
                <a:cs typeface="+mj-cs"/>
              </a:defRPr>
            </a:lvl1pPr>
          </a:lstStyle>
          <a:p>
            <a:pPr algn="l"/>
            <a:r>
              <a:rPr lang="en-US" sz="4000" b="1" dirty="0" smtClean="0">
                <a:solidFill>
                  <a:schemeClr val="accent3">
                    <a:lumMod val="75000"/>
                  </a:schemeClr>
                </a:solidFill>
                <a:latin typeface="Adobe Song Std L" pitchFamily="18" charset="-128"/>
                <a:ea typeface="Adobe Song Std L" pitchFamily="18" charset="-128"/>
                <a:hlinkClick r:id="rId4"/>
              </a:rPr>
              <a:t>www.livebinders.com</a:t>
            </a:r>
            <a:endParaRPr lang="en-US" sz="4000" b="1" dirty="0">
              <a:solidFill>
                <a:schemeClr val="accent3">
                  <a:lumMod val="75000"/>
                </a:schemeClr>
              </a:solidFill>
              <a:latin typeface="Adobe Song Std L" pitchFamily="18" charset="-128"/>
              <a:ea typeface="Adobe Song Std L" pitchFamily="18" charset="-128"/>
            </a:endParaRPr>
          </a:p>
        </p:txBody>
      </p:sp>
      <p:pic>
        <p:nvPicPr>
          <p:cNvPr id="9" name="Picture 8"/>
          <p:cNvPicPr>
            <a:picLocks noChangeAspect="1"/>
          </p:cNvPicPr>
          <p:nvPr/>
        </p:nvPicPr>
        <p:blipFill>
          <a:blip r:embed="rId5" cstate="print">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flipH="1">
            <a:off x="2781607" y="3535515"/>
            <a:ext cx="2104467" cy="2622782"/>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72843" y="5161407"/>
            <a:ext cx="3646136" cy="10811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20171017"/>
      </p:ext>
    </p:extLst>
  </p:cSld>
  <p:clrMapOvr>
    <a:masterClrMapping/>
  </p:clrMapOvr>
  <mc:AlternateContent xmlns:mc="http://schemas.openxmlformats.org/markup-compatibility/2006" xmlns:p14="http://schemas.microsoft.com/office/powerpoint/2010/main">
    <mc:Choice Requires="p14">
      <p:transition spd="slow" p14:dur="2000" advTm="20687"/>
    </mc:Choice>
    <mc:Fallback xmlns="">
      <p:transition spd="slow" advTm="206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750"/>
                                        <p:tgtEl>
                                          <p:spTgt spid="9"/>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750"/>
                                        <p:tgtEl>
                                          <p:spTgt spid="5"/>
                                        </p:tgtEl>
                                      </p:cBhvr>
                                    </p:animEffect>
                                  </p:childTnLst>
                                </p:cTn>
                              </p:par>
                            </p:childTnLst>
                          </p:cTn>
                        </p:par>
                        <p:par>
                          <p:cTn id="16" fill="hold">
                            <p:stCondLst>
                              <p:cond delay="2250"/>
                            </p:stCondLst>
                            <p:childTnLst>
                              <p:par>
                                <p:cTn id="17" presetID="10" presetClass="entr" presetSubtype="0" fill="hold" grpId="0" nodeType="afterEffect">
                                  <p:stCondLst>
                                    <p:cond delay="0"/>
                                  </p:stCondLst>
                                  <p:iterate type="wd">
                                    <p:tmPct val="5000"/>
                                  </p:iterate>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t="-1030" b="14433"/>
          <a:stretch/>
        </p:blipFill>
        <p:spPr>
          <a:xfrm flipH="1">
            <a:off x="0" y="-146362"/>
            <a:ext cx="7259357" cy="4742142"/>
          </a:xfrm>
          <a:prstGeom prst="rect">
            <a:avLst/>
          </a:prstGeom>
        </p:spPr>
      </p:pic>
      <p:sp>
        <p:nvSpPr>
          <p:cNvPr id="6" name="TextBox 5"/>
          <p:cNvSpPr txBox="1"/>
          <p:nvPr/>
        </p:nvSpPr>
        <p:spPr>
          <a:xfrm>
            <a:off x="1072823" y="655049"/>
            <a:ext cx="5113710" cy="1569660"/>
          </a:xfrm>
          <a:prstGeom prst="rect">
            <a:avLst/>
          </a:prstGeom>
          <a:noFill/>
          <a:effectLst/>
        </p:spPr>
        <p:txBody>
          <a:bodyPr wrap="square" rtlCol="0" anchor="ctr" anchorCtr="0">
            <a:spAutoFit/>
          </a:bodyPr>
          <a:lstStyle/>
          <a:p>
            <a:pPr algn="ctr"/>
            <a:r>
              <a:rPr lang="en-US" sz="2400" i="1" dirty="0" smtClean="0">
                <a:solidFill>
                  <a:schemeClr val="tx2">
                    <a:lumMod val="50000"/>
                  </a:schemeClr>
                </a:solidFill>
              </a:rPr>
              <a:t>“</a:t>
            </a:r>
            <a:r>
              <a:rPr lang="en-AU" sz="2400" dirty="0"/>
              <a:t>If you can type, you can make movies... ... Enhance your lessons with a movie; </a:t>
            </a:r>
            <a:r>
              <a:rPr lang="en-AU" sz="2400" dirty="0" smtClean="0"/>
              <a:t>have </a:t>
            </a:r>
            <a:r>
              <a:rPr lang="en-AU" sz="2400" dirty="0"/>
              <a:t>students create their own, suits a variety of learning </a:t>
            </a:r>
            <a:r>
              <a:rPr lang="en-AU" sz="2400" dirty="0" smtClean="0"/>
              <a:t>styles</a:t>
            </a:r>
            <a:r>
              <a:rPr lang="en-US" sz="2400" i="1" dirty="0" smtClean="0">
                <a:solidFill>
                  <a:schemeClr val="tx2">
                    <a:lumMod val="50000"/>
                  </a:schemeClr>
                </a:solidFill>
              </a:rPr>
              <a:t>!”</a:t>
            </a:r>
            <a:endParaRPr lang="en-US" sz="2400" i="1" dirty="0">
              <a:solidFill>
                <a:schemeClr val="tx2">
                  <a:lumMod val="50000"/>
                </a:schemeClr>
              </a:solidFill>
            </a:endParaRPr>
          </a:p>
        </p:txBody>
      </p:sp>
      <p:sp>
        <p:nvSpPr>
          <p:cNvPr id="8" name="Title 25"/>
          <p:cNvSpPr txBox="1">
            <a:spLocks/>
          </p:cNvSpPr>
          <p:nvPr/>
        </p:nvSpPr>
        <p:spPr>
          <a:xfrm>
            <a:off x="462947" y="5701968"/>
            <a:ext cx="4196687" cy="931997"/>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lumMod val="75000"/>
                    <a:lumOff val="25000"/>
                  </a:schemeClr>
                </a:solidFill>
                <a:latin typeface="+mj-lt"/>
                <a:ea typeface="+mj-ea"/>
                <a:cs typeface="+mj-cs"/>
              </a:defRPr>
            </a:lvl1pPr>
          </a:lstStyle>
          <a:p>
            <a:pPr algn="l"/>
            <a:r>
              <a:rPr lang="en-US" sz="4000" b="1" dirty="0" smtClean="0">
                <a:solidFill>
                  <a:schemeClr val="accent3">
                    <a:lumMod val="75000"/>
                  </a:schemeClr>
                </a:solidFill>
                <a:latin typeface="Adobe Song Std L" pitchFamily="18" charset="-128"/>
                <a:ea typeface="Adobe Song Std L" pitchFamily="18" charset="-128"/>
                <a:hlinkClick r:id="rId4"/>
              </a:rPr>
              <a:t>www.xtranormal.com</a:t>
            </a:r>
            <a:endParaRPr lang="en-US" sz="4000" b="1" dirty="0">
              <a:solidFill>
                <a:schemeClr val="accent3">
                  <a:lumMod val="75000"/>
                </a:schemeClr>
              </a:solidFill>
              <a:latin typeface="Adobe Song Std L" pitchFamily="18" charset="-128"/>
              <a:ea typeface="Adobe Song Std L" pitchFamily="18" charset="-128"/>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92616" y="5486400"/>
            <a:ext cx="4257926" cy="10345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p:cNvPicPr>
            <a:picLocks noChangeAspect="1"/>
          </p:cNvPicPr>
          <p:nvPr/>
        </p:nvPicPr>
        <p:blipFill>
          <a:blip r:embed="rId6" cstate="print">
            <a:duotone>
              <a:prstClr val="black"/>
              <a:srgbClr val="000000">
                <a:tint val="45000"/>
                <a:satMod val="400000"/>
              </a:srgbClr>
            </a:duotone>
            <a:extLst>
              <a:ext uri="{28A0092B-C50C-407E-A947-70E740481C1C}">
                <a14:useLocalDpi xmlns:a14="http://schemas.microsoft.com/office/drawing/2010/main" val="0"/>
              </a:ext>
            </a:extLst>
          </a:blip>
          <a:stretch>
            <a:fillRect/>
          </a:stretch>
        </p:blipFill>
        <p:spPr>
          <a:xfrm>
            <a:off x="4012243" y="3347864"/>
            <a:ext cx="1813625" cy="2244667"/>
          </a:xfrm>
          <a:prstGeom prst="rect">
            <a:avLst/>
          </a:prstGeom>
        </p:spPr>
      </p:pic>
    </p:spTree>
    <p:extLst>
      <p:ext uri="{BB962C8B-B14F-4D97-AF65-F5344CB8AC3E}">
        <p14:creationId xmlns:p14="http://schemas.microsoft.com/office/powerpoint/2010/main" val="2254230800"/>
      </p:ext>
    </p:extLst>
  </p:cSld>
  <p:clrMapOvr>
    <a:masterClrMapping/>
  </p:clrMapOvr>
  <mc:AlternateContent xmlns:mc="http://schemas.openxmlformats.org/markup-compatibility/2006" xmlns:p14="http://schemas.microsoft.com/office/powerpoint/2010/main">
    <mc:Choice Requires="p14">
      <p:transition spd="slow" p14:dur="2000" advTm="19828"/>
    </mc:Choice>
    <mc:Fallback xmlns="">
      <p:transition spd="slow" advTm="198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750"/>
                                        <p:tgtEl>
                                          <p:spTgt spid="5"/>
                                        </p:tgtEl>
                                      </p:cBhvr>
                                    </p:animEffect>
                                  </p:childTnLst>
                                </p:cTn>
                              </p:par>
                            </p:childTnLst>
                          </p:cTn>
                        </p:par>
                        <p:par>
                          <p:cTn id="16" fill="hold">
                            <p:stCondLst>
                              <p:cond delay="2250"/>
                            </p:stCondLst>
                            <p:childTnLst>
                              <p:par>
                                <p:cTn id="17" presetID="10" presetClass="entr" presetSubtype="0" fill="hold" grpId="0" nodeType="afterEffect">
                                  <p:stCondLst>
                                    <p:cond delay="0"/>
                                  </p:stCondLst>
                                  <p:iterate type="wd">
                                    <p:tmPct val="5000"/>
                                  </p:iterate>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t="-1030" b="14433"/>
          <a:stretch/>
        </p:blipFill>
        <p:spPr>
          <a:xfrm>
            <a:off x="1676400" y="-57271"/>
            <a:ext cx="7259357" cy="4742142"/>
          </a:xfrm>
          <a:prstGeom prst="rect">
            <a:avLst/>
          </a:prstGeom>
        </p:spPr>
      </p:pic>
      <p:sp>
        <p:nvSpPr>
          <p:cNvPr id="6" name="TextBox 5"/>
          <p:cNvSpPr txBox="1"/>
          <p:nvPr/>
        </p:nvSpPr>
        <p:spPr>
          <a:xfrm>
            <a:off x="2749223" y="927584"/>
            <a:ext cx="5113710" cy="1569660"/>
          </a:xfrm>
          <a:prstGeom prst="rect">
            <a:avLst/>
          </a:prstGeom>
          <a:noFill/>
          <a:effectLst/>
        </p:spPr>
        <p:txBody>
          <a:bodyPr wrap="square" rtlCol="0" anchor="ctr" anchorCtr="0">
            <a:spAutoFit/>
          </a:bodyPr>
          <a:lstStyle/>
          <a:p>
            <a:pPr algn="ctr"/>
            <a:r>
              <a:rPr lang="en-US" sz="2400" i="1" dirty="0" smtClean="0">
                <a:solidFill>
                  <a:schemeClr val="tx2">
                    <a:lumMod val="50000"/>
                  </a:schemeClr>
                </a:solidFill>
              </a:rPr>
              <a:t>“</a:t>
            </a:r>
            <a:r>
              <a:rPr lang="en-AU" sz="2400" dirty="0" smtClean="0"/>
              <a:t>A </a:t>
            </a:r>
            <a:r>
              <a:rPr lang="en-AU" sz="2400" dirty="0"/>
              <a:t>free service that allows educators to create personalized speaking avatars and use them in the classroom to motivate, excite and teach </a:t>
            </a:r>
            <a:r>
              <a:rPr lang="en-AU" sz="2400" dirty="0" smtClean="0"/>
              <a:t>students</a:t>
            </a:r>
            <a:r>
              <a:rPr lang="en-US" sz="2400" i="1" dirty="0" smtClean="0">
                <a:solidFill>
                  <a:schemeClr val="tx2">
                    <a:lumMod val="50000"/>
                  </a:schemeClr>
                </a:solidFill>
              </a:rPr>
              <a:t>!”</a:t>
            </a:r>
            <a:endParaRPr lang="en-US" sz="2400" i="1" dirty="0">
              <a:solidFill>
                <a:schemeClr val="tx2">
                  <a:lumMod val="50000"/>
                </a:schemeClr>
              </a:solidFill>
            </a:endParaRPr>
          </a:p>
        </p:txBody>
      </p:sp>
      <p:sp>
        <p:nvSpPr>
          <p:cNvPr id="8" name="Title 25"/>
          <p:cNvSpPr txBox="1">
            <a:spLocks/>
          </p:cNvSpPr>
          <p:nvPr/>
        </p:nvSpPr>
        <p:spPr>
          <a:xfrm>
            <a:off x="533400" y="5867400"/>
            <a:ext cx="4196687" cy="76656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lumMod val="75000"/>
                    <a:lumOff val="25000"/>
                  </a:schemeClr>
                </a:solidFill>
                <a:latin typeface="+mj-lt"/>
                <a:ea typeface="+mj-ea"/>
                <a:cs typeface="+mj-cs"/>
              </a:defRPr>
            </a:lvl1pPr>
          </a:lstStyle>
          <a:p>
            <a:pPr algn="l"/>
            <a:r>
              <a:rPr lang="en-US" sz="4000" b="1" dirty="0" smtClean="0">
                <a:solidFill>
                  <a:schemeClr val="accent3">
                    <a:lumMod val="75000"/>
                  </a:schemeClr>
                </a:solidFill>
                <a:latin typeface="Adobe Song Std L" pitchFamily="18" charset="-128"/>
                <a:ea typeface="Adobe Song Std L" pitchFamily="18" charset="-128"/>
                <a:hlinkClick r:id="rId5"/>
              </a:rPr>
              <a:t>www.voki.com</a:t>
            </a:r>
            <a:endParaRPr lang="en-US" sz="4000" b="1" dirty="0">
              <a:solidFill>
                <a:schemeClr val="accent3">
                  <a:lumMod val="75000"/>
                </a:schemeClr>
              </a:solidFill>
              <a:latin typeface="Adobe Song Std L" pitchFamily="18" charset="-128"/>
              <a:ea typeface="Adobe Song Std L" pitchFamily="18" charset="-128"/>
            </a:endParaRPr>
          </a:p>
        </p:txBody>
      </p:sp>
      <p:pic>
        <p:nvPicPr>
          <p:cNvPr id="9" name="Picture 8"/>
          <p:cNvPicPr>
            <a:picLocks noChangeAspect="1"/>
          </p:cNvPicPr>
          <p:nvPr/>
        </p:nvPicPr>
        <p:blipFill>
          <a:blip r:embed="rId6"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flipH="1">
            <a:off x="2781607" y="3535515"/>
            <a:ext cx="2104467" cy="2622782"/>
          </a:xfrm>
          <a:prstGeom prst="rect">
            <a:avLst/>
          </a:prstGeom>
        </p:spPr>
      </p:pic>
      <p:pic>
        <p:nvPicPr>
          <p:cNvPr id="2" name="Picture 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47590" y="4967880"/>
            <a:ext cx="1468175" cy="14681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extLst>
      <p:ext uri="{BB962C8B-B14F-4D97-AF65-F5344CB8AC3E}">
        <p14:creationId xmlns:p14="http://schemas.microsoft.com/office/powerpoint/2010/main" val="1615339587"/>
      </p:ext>
    </p:extLst>
  </p:cSld>
  <p:clrMapOvr>
    <a:masterClrMapping/>
  </p:clrMapOvr>
  <mc:AlternateContent xmlns:mc="http://schemas.openxmlformats.org/markup-compatibility/2006" xmlns:p14="http://schemas.microsoft.com/office/powerpoint/2010/main">
    <mc:Choice Requires="p14">
      <p:transition spd="slow" p14:dur="2000" advTm="20051"/>
    </mc:Choice>
    <mc:Fallback xmlns="">
      <p:transition spd="slow" advTm="200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childTnLst>
                                </p:cTn>
                              </p:par>
                            </p:childTnLst>
                          </p:cTn>
                        </p:par>
                        <p:par>
                          <p:cTn id="17" fill="hold">
                            <p:stCondLst>
                              <p:cond delay="1250"/>
                            </p:stCondLst>
                            <p:childTnLst>
                              <p:par>
                                <p:cTn id="18" presetID="10" presetClass="entr" presetSubtype="0" fill="hold" grpId="0" nodeType="afterEffect">
                                  <p:stCondLst>
                                    <p:cond delay="0"/>
                                  </p:stCondLst>
                                  <p:iterate type="wd">
                                    <p:tmPct val="5000"/>
                                  </p:iterate>
                                  <p:childTnLst>
                                    <p:set>
                                      <p:cBhvr>
                                        <p:cTn id="19" dur="1" fill="hold">
                                          <p:stCondLst>
                                            <p:cond delay="0"/>
                                          </p:stCondLst>
                                        </p:cTn>
                                        <p:tgtEl>
                                          <p:spTgt spid="6"/>
                                        </p:tgtEl>
                                        <p:attrNameLst>
                                          <p:attrName>style.visibility</p:attrName>
                                        </p:attrNameLst>
                                      </p:cBhvr>
                                      <p:to>
                                        <p:strVal val="visible"/>
                                      </p:to>
                                    </p:set>
                                    <p:animEffect transition="in" filter="fade">
                                      <p:cBhvr>
                                        <p:cTn id="20"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t="-1030" b="14433"/>
          <a:stretch/>
        </p:blipFill>
        <p:spPr>
          <a:xfrm flipH="1">
            <a:off x="0" y="9099"/>
            <a:ext cx="7259357" cy="4742142"/>
          </a:xfrm>
          <a:prstGeom prst="rect">
            <a:avLst/>
          </a:prstGeom>
        </p:spPr>
      </p:pic>
      <p:sp>
        <p:nvSpPr>
          <p:cNvPr id="6" name="TextBox 5"/>
          <p:cNvSpPr txBox="1"/>
          <p:nvPr/>
        </p:nvSpPr>
        <p:spPr>
          <a:xfrm>
            <a:off x="1447800" y="533400"/>
            <a:ext cx="4724400" cy="2616101"/>
          </a:xfrm>
          <a:prstGeom prst="rect">
            <a:avLst/>
          </a:prstGeom>
          <a:noFill/>
          <a:effectLst/>
        </p:spPr>
        <p:txBody>
          <a:bodyPr wrap="square" rtlCol="0" anchor="ctr" anchorCtr="0">
            <a:spAutoFit/>
          </a:bodyPr>
          <a:lstStyle/>
          <a:p>
            <a:pPr algn="ctr"/>
            <a:r>
              <a:rPr lang="en-US" sz="2800" i="1" dirty="0" smtClean="0">
                <a:solidFill>
                  <a:schemeClr val="tx2">
                    <a:lumMod val="50000"/>
                  </a:schemeClr>
                </a:solidFill>
              </a:rPr>
              <a:t>“</a:t>
            </a:r>
            <a:r>
              <a:rPr lang="en-AU" sz="2800" dirty="0"/>
              <a:t>Poster yourself - Make your interactive poster easily and share it with friends. Mix Images, Text, Music and Video. It is fantastic!</a:t>
            </a:r>
          </a:p>
          <a:p>
            <a:pPr algn="ctr"/>
            <a:endParaRPr lang="en-US" sz="2400" i="1" dirty="0">
              <a:solidFill>
                <a:schemeClr val="tx2">
                  <a:lumMod val="50000"/>
                </a:schemeClr>
              </a:solidFill>
            </a:endParaRPr>
          </a:p>
        </p:txBody>
      </p:sp>
      <p:sp>
        <p:nvSpPr>
          <p:cNvPr id="8" name="Title 25"/>
          <p:cNvSpPr txBox="1">
            <a:spLocks/>
          </p:cNvSpPr>
          <p:nvPr/>
        </p:nvSpPr>
        <p:spPr>
          <a:xfrm>
            <a:off x="652095" y="5778330"/>
            <a:ext cx="4529505" cy="931997"/>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lumMod val="75000"/>
                    <a:lumOff val="25000"/>
                  </a:schemeClr>
                </a:solidFill>
                <a:latin typeface="+mj-lt"/>
                <a:ea typeface="+mj-ea"/>
                <a:cs typeface="+mj-cs"/>
              </a:defRPr>
            </a:lvl1pPr>
          </a:lstStyle>
          <a:p>
            <a:pPr algn="l"/>
            <a:r>
              <a:rPr lang="en-US" sz="4000" b="1" dirty="0" smtClean="0">
                <a:solidFill>
                  <a:schemeClr val="accent3">
                    <a:lumMod val="75000"/>
                  </a:schemeClr>
                </a:solidFill>
                <a:latin typeface="Adobe Song Std L" pitchFamily="18" charset="-128"/>
                <a:ea typeface="Adobe Song Std L" pitchFamily="18" charset="-128"/>
                <a:hlinkClick r:id="rId4"/>
              </a:rPr>
              <a:t>www.edu.glogster.com</a:t>
            </a:r>
            <a:endParaRPr lang="en-US" sz="4000" b="1" dirty="0">
              <a:solidFill>
                <a:schemeClr val="accent3">
                  <a:lumMod val="75000"/>
                </a:schemeClr>
              </a:solidFill>
              <a:latin typeface="Adobe Song Std L" pitchFamily="18" charset="-128"/>
              <a:ea typeface="Adobe Song Std L" pitchFamily="18" charset="-128"/>
            </a:endParaRPr>
          </a:p>
        </p:txBody>
      </p:sp>
      <p:pic>
        <p:nvPicPr>
          <p:cNvPr id="9" name="Picture 8"/>
          <p:cNvPicPr>
            <a:picLocks noChangeAspect="1"/>
          </p:cNvPicPr>
          <p:nvPr/>
        </p:nvPicPr>
        <p:blipFill>
          <a:blip r:embed="rId5">
            <a:duotone>
              <a:prstClr val="black"/>
              <a:srgbClr val="009900">
                <a:tint val="45000"/>
                <a:satMod val="400000"/>
              </a:srgbClr>
            </a:duotone>
            <a:extLst>
              <a:ext uri="{28A0092B-C50C-407E-A947-70E740481C1C}">
                <a14:useLocalDpi xmlns:a14="http://schemas.microsoft.com/office/drawing/2010/main" val="0"/>
              </a:ext>
            </a:extLst>
          </a:blip>
          <a:stretch>
            <a:fillRect/>
          </a:stretch>
        </p:blipFill>
        <p:spPr>
          <a:xfrm>
            <a:off x="3930059" y="3439850"/>
            <a:ext cx="1972277" cy="2622782"/>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1600" y="5778330"/>
            <a:ext cx="3962400" cy="779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28526168"/>
      </p:ext>
    </p:extLst>
  </p:cSld>
  <p:clrMapOvr>
    <a:masterClrMapping/>
  </p:clrMapOvr>
  <mc:AlternateContent xmlns:mc="http://schemas.openxmlformats.org/markup-compatibility/2006" xmlns:p14="http://schemas.microsoft.com/office/powerpoint/2010/main">
    <mc:Choice Requires="p14">
      <p:transition spd="slow" p14:dur="2000" advTm="20333"/>
    </mc:Choice>
    <mc:Fallback xmlns="">
      <p:transition spd="slow" advTm="203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750"/>
                                        <p:tgtEl>
                                          <p:spTgt spid="9"/>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750"/>
                                        <p:tgtEl>
                                          <p:spTgt spid="5"/>
                                        </p:tgtEl>
                                      </p:cBhvr>
                                    </p:animEffect>
                                  </p:childTnLst>
                                </p:cTn>
                              </p:par>
                            </p:childTnLst>
                          </p:cTn>
                        </p:par>
                        <p:par>
                          <p:cTn id="16" fill="hold">
                            <p:stCondLst>
                              <p:cond delay="2000"/>
                            </p:stCondLst>
                            <p:childTnLst>
                              <p:par>
                                <p:cTn id="17" presetID="10" presetClass="entr" presetSubtype="0" fill="hold" grpId="0" nodeType="afterEffect">
                                  <p:stCondLst>
                                    <p:cond delay="0"/>
                                  </p:stCondLst>
                                  <p:iterate type="wd">
                                    <p:tmPct val="5000"/>
                                  </p:iterate>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t="-1030" b="14433"/>
          <a:stretch/>
        </p:blipFill>
        <p:spPr>
          <a:xfrm flipH="1">
            <a:off x="-65094" y="-57271"/>
            <a:ext cx="7259357" cy="4742142"/>
          </a:xfrm>
          <a:prstGeom prst="rect">
            <a:avLst/>
          </a:prstGeom>
        </p:spPr>
      </p:pic>
      <p:sp>
        <p:nvSpPr>
          <p:cNvPr id="6" name="TextBox 5"/>
          <p:cNvSpPr txBox="1"/>
          <p:nvPr/>
        </p:nvSpPr>
        <p:spPr>
          <a:xfrm>
            <a:off x="1295400" y="533400"/>
            <a:ext cx="4718377" cy="2246769"/>
          </a:xfrm>
          <a:prstGeom prst="rect">
            <a:avLst/>
          </a:prstGeom>
          <a:noFill/>
          <a:effectLst/>
        </p:spPr>
        <p:txBody>
          <a:bodyPr wrap="square" rtlCol="0" anchor="ctr" anchorCtr="0">
            <a:spAutoFit/>
          </a:bodyPr>
          <a:lstStyle/>
          <a:p>
            <a:pPr algn="ctr"/>
            <a:r>
              <a:rPr lang="en-US" sz="2800" i="1" dirty="0" smtClean="0">
                <a:solidFill>
                  <a:schemeClr val="tx2">
                    <a:lumMod val="50000"/>
                  </a:schemeClr>
                </a:solidFill>
              </a:rPr>
              <a:t>“A </a:t>
            </a:r>
            <a:r>
              <a:rPr lang="en-AU" sz="2800" dirty="0" smtClean="0"/>
              <a:t>social </a:t>
            </a:r>
            <a:r>
              <a:rPr lang="en-AU" sz="2800" dirty="0"/>
              <a:t>learning network for teachers, students, and parents. </a:t>
            </a:r>
            <a:r>
              <a:rPr lang="en-AU" sz="2800" dirty="0" smtClean="0"/>
              <a:t>We </a:t>
            </a:r>
            <a:r>
              <a:rPr lang="en-AU" sz="2800" dirty="0"/>
              <a:t>help teachers make their classroom a community</a:t>
            </a:r>
            <a:r>
              <a:rPr lang="en-AU" sz="2800" dirty="0" smtClean="0"/>
              <a:t>.”</a:t>
            </a:r>
            <a:endParaRPr lang="en-US" sz="2800" i="1" dirty="0">
              <a:solidFill>
                <a:schemeClr val="tx2">
                  <a:lumMod val="50000"/>
                </a:schemeClr>
              </a:solidFill>
            </a:endParaRPr>
          </a:p>
        </p:txBody>
      </p:sp>
      <p:sp>
        <p:nvSpPr>
          <p:cNvPr id="8" name="Title 25"/>
          <p:cNvSpPr txBox="1">
            <a:spLocks/>
          </p:cNvSpPr>
          <p:nvPr/>
        </p:nvSpPr>
        <p:spPr>
          <a:xfrm>
            <a:off x="533400" y="5677559"/>
            <a:ext cx="4196687" cy="93199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lumMod val="75000"/>
                    <a:lumOff val="25000"/>
                  </a:schemeClr>
                </a:solidFill>
                <a:latin typeface="+mj-lt"/>
                <a:ea typeface="+mj-ea"/>
                <a:cs typeface="+mj-cs"/>
              </a:defRPr>
            </a:lvl1pPr>
          </a:lstStyle>
          <a:p>
            <a:pPr algn="l"/>
            <a:r>
              <a:rPr lang="en-US" sz="4000" b="1" dirty="0" smtClean="0">
                <a:solidFill>
                  <a:schemeClr val="accent3">
                    <a:lumMod val="75000"/>
                  </a:schemeClr>
                </a:solidFill>
                <a:latin typeface="Adobe Song Std L" pitchFamily="18" charset="-128"/>
                <a:ea typeface="Adobe Song Std L" pitchFamily="18" charset="-128"/>
                <a:hlinkClick r:id="rId4"/>
              </a:rPr>
              <a:t>www.edmodo.com</a:t>
            </a:r>
            <a:endParaRPr lang="en-US" sz="4000" b="1" dirty="0">
              <a:solidFill>
                <a:schemeClr val="accent3">
                  <a:lumMod val="75000"/>
                </a:schemeClr>
              </a:solidFill>
              <a:latin typeface="Adobe Song Std L" pitchFamily="18" charset="-128"/>
              <a:ea typeface="Adobe Song Std L" pitchFamily="18" charset="-128"/>
            </a:endParaRPr>
          </a:p>
        </p:txBody>
      </p:sp>
      <p:pic>
        <p:nvPicPr>
          <p:cNvPr id="9" name="Picture 8"/>
          <p:cNvPicPr>
            <a:picLocks noChangeAspect="1"/>
          </p:cNvPicPr>
          <p:nvPr/>
        </p:nvPicPr>
        <p:blipFill>
          <a:blip r:embed="rId5">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flipH="1">
            <a:off x="4114800" y="3282603"/>
            <a:ext cx="2414560" cy="3225225"/>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19284" y="4495799"/>
            <a:ext cx="1595952" cy="21381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80272247"/>
      </p:ext>
    </p:extLst>
  </p:cSld>
  <p:clrMapOvr>
    <a:masterClrMapping/>
  </p:clrMapOvr>
  <mc:AlternateContent xmlns:mc="http://schemas.openxmlformats.org/markup-compatibility/2006" xmlns:p14="http://schemas.microsoft.com/office/powerpoint/2010/main">
    <mc:Choice Requires="p14">
      <p:transition spd="slow" p14:dur="2000" advTm="20018"/>
    </mc:Choice>
    <mc:Fallback xmlns="">
      <p:transition spd="slow" advTm="200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750"/>
                                        <p:tgtEl>
                                          <p:spTgt spid="9"/>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750"/>
                                        <p:tgtEl>
                                          <p:spTgt spid="5"/>
                                        </p:tgtEl>
                                      </p:cBhvr>
                                    </p:animEffect>
                                  </p:childTnLst>
                                </p:cTn>
                              </p:par>
                            </p:childTnLst>
                          </p:cTn>
                        </p:par>
                        <p:par>
                          <p:cTn id="16" fill="hold">
                            <p:stCondLst>
                              <p:cond delay="2250"/>
                            </p:stCondLst>
                            <p:childTnLst>
                              <p:par>
                                <p:cTn id="17" presetID="10" presetClass="entr" presetSubtype="0" fill="hold" grpId="0" nodeType="afterEffect">
                                  <p:stCondLst>
                                    <p:cond delay="0"/>
                                  </p:stCondLst>
                                  <p:iterate type="wd">
                                    <p:tmPct val="5000"/>
                                  </p:iterate>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t="-1030" b="14433"/>
          <a:stretch/>
        </p:blipFill>
        <p:spPr>
          <a:xfrm>
            <a:off x="1676400" y="-57271"/>
            <a:ext cx="7259357" cy="4742142"/>
          </a:xfrm>
          <a:prstGeom prst="rect">
            <a:avLst/>
          </a:prstGeom>
        </p:spPr>
      </p:pic>
      <p:sp>
        <p:nvSpPr>
          <p:cNvPr id="6" name="TextBox 5"/>
          <p:cNvSpPr txBox="1"/>
          <p:nvPr/>
        </p:nvSpPr>
        <p:spPr>
          <a:xfrm>
            <a:off x="3048000" y="806559"/>
            <a:ext cx="4648200" cy="1815882"/>
          </a:xfrm>
          <a:prstGeom prst="rect">
            <a:avLst/>
          </a:prstGeom>
          <a:noFill/>
          <a:effectLst/>
        </p:spPr>
        <p:txBody>
          <a:bodyPr wrap="square" rtlCol="0" anchor="ctr" anchorCtr="0">
            <a:spAutoFit/>
          </a:bodyPr>
          <a:lstStyle/>
          <a:p>
            <a:pPr algn="ctr"/>
            <a:r>
              <a:rPr lang="en-US" sz="2800" i="1" dirty="0" smtClean="0">
                <a:solidFill>
                  <a:schemeClr val="tx2">
                    <a:lumMod val="50000"/>
                  </a:schemeClr>
                </a:solidFill>
              </a:rPr>
              <a:t>“</a:t>
            </a:r>
            <a:r>
              <a:rPr lang="en-US" sz="2800" dirty="0" smtClean="0">
                <a:solidFill>
                  <a:schemeClr val="tx2">
                    <a:lumMod val="50000"/>
                  </a:schemeClr>
                </a:solidFill>
              </a:rPr>
              <a:t>I</a:t>
            </a:r>
            <a:r>
              <a:rPr lang="en-AU" sz="2800" dirty="0" smtClean="0"/>
              <a:t>s </a:t>
            </a:r>
            <a:r>
              <a:rPr lang="en-AU" sz="2800" dirty="0"/>
              <a:t>a simple online start page that lets you easily organize and access </a:t>
            </a:r>
            <a:r>
              <a:rPr lang="en-AU" sz="2800" dirty="0" smtClean="0"/>
              <a:t>favourite </a:t>
            </a:r>
            <a:r>
              <a:rPr lang="en-AU" sz="2800" dirty="0"/>
              <a:t>sites and web services on one </a:t>
            </a:r>
            <a:r>
              <a:rPr lang="en-AU" sz="2800" dirty="0" smtClean="0"/>
              <a:t>page.”</a:t>
            </a:r>
            <a:endParaRPr lang="en-US" sz="2800" i="1" dirty="0">
              <a:solidFill>
                <a:schemeClr val="tx2">
                  <a:lumMod val="50000"/>
                </a:schemeClr>
              </a:solidFill>
            </a:endParaRPr>
          </a:p>
        </p:txBody>
      </p:sp>
      <p:sp>
        <p:nvSpPr>
          <p:cNvPr id="8" name="Title 25"/>
          <p:cNvSpPr txBox="1">
            <a:spLocks/>
          </p:cNvSpPr>
          <p:nvPr/>
        </p:nvSpPr>
        <p:spPr>
          <a:xfrm>
            <a:off x="576750" y="5701968"/>
            <a:ext cx="4196687" cy="931997"/>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lumMod val="75000"/>
                    <a:lumOff val="25000"/>
                  </a:schemeClr>
                </a:solidFill>
                <a:latin typeface="+mj-lt"/>
                <a:ea typeface="+mj-ea"/>
                <a:cs typeface="+mj-cs"/>
              </a:defRPr>
            </a:lvl1pPr>
          </a:lstStyle>
          <a:p>
            <a:pPr algn="l"/>
            <a:r>
              <a:rPr lang="en-US" sz="4000" b="1" dirty="0" smtClean="0">
                <a:solidFill>
                  <a:schemeClr val="accent3">
                    <a:lumMod val="75000"/>
                  </a:schemeClr>
                </a:solidFill>
                <a:latin typeface="Adobe Song Std L" pitchFamily="18" charset="-128"/>
                <a:ea typeface="Adobe Song Std L" pitchFamily="18" charset="-128"/>
                <a:hlinkClick r:id="rId4"/>
              </a:rPr>
              <a:t>www.symbaloo.com</a:t>
            </a:r>
            <a:endParaRPr lang="en-US" sz="4000" b="1" dirty="0">
              <a:solidFill>
                <a:schemeClr val="accent3">
                  <a:lumMod val="75000"/>
                </a:schemeClr>
              </a:solidFill>
              <a:latin typeface="Adobe Song Std L" pitchFamily="18" charset="-128"/>
              <a:ea typeface="Adobe Song Std L" pitchFamily="18" charset="-128"/>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98540" y="3375656"/>
            <a:ext cx="2104467" cy="2618429"/>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10400" y="4794913"/>
            <a:ext cx="1752600" cy="1752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88794728"/>
      </p:ext>
    </p:extLst>
  </p:cSld>
  <p:clrMapOvr>
    <a:masterClrMapping/>
  </p:clrMapOvr>
  <mc:AlternateContent xmlns:mc="http://schemas.openxmlformats.org/markup-compatibility/2006" xmlns:p14="http://schemas.microsoft.com/office/powerpoint/2010/main">
    <mc:Choice Requires="p14">
      <p:transition spd="slow" p14:dur="2000" advTm="20202"/>
    </mc:Choice>
    <mc:Fallback xmlns="">
      <p:transition spd="slow" advTm="202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750"/>
                                        <p:tgtEl>
                                          <p:spTgt spid="9"/>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750"/>
                                        <p:tgtEl>
                                          <p:spTgt spid="5"/>
                                        </p:tgtEl>
                                      </p:cBhvr>
                                    </p:animEffect>
                                  </p:childTnLst>
                                </p:cTn>
                              </p:par>
                            </p:childTnLst>
                          </p:cTn>
                        </p:par>
                        <p:par>
                          <p:cTn id="16" fill="hold">
                            <p:stCondLst>
                              <p:cond delay="2250"/>
                            </p:stCondLst>
                            <p:childTnLst>
                              <p:par>
                                <p:cTn id="17" presetID="10" presetClass="entr" presetSubtype="0" fill="hold" grpId="0" nodeType="afterEffect">
                                  <p:stCondLst>
                                    <p:cond delay="0"/>
                                  </p:stCondLst>
                                  <p:iterate type="wd">
                                    <p:tmPct val="5000"/>
                                  </p:iterate>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t="-1030" b="14433"/>
          <a:stretch/>
        </p:blipFill>
        <p:spPr>
          <a:xfrm flipH="1">
            <a:off x="1676400" y="-57271"/>
            <a:ext cx="7259357" cy="4742142"/>
          </a:xfrm>
          <a:prstGeom prst="rect">
            <a:avLst/>
          </a:prstGeom>
        </p:spPr>
      </p:pic>
      <p:sp>
        <p:nvSpPr>
          <p:cNvPr id="6" name="TextBox 5"/>
          <p:cNvSpPr txBox="1"/>
          <p:nvPr/>
        </p:nvSpPr>
        <p:spPr>
          <a:xfrm>
            <a:off x="2971800" y="742917"/>
            <a:ext cx="4732710" cy="1938992"/>
          </a:xfrm>
          <a:prstGeom prst="rect">
            <a:avLst/>
          </a:prstGeom>
          <a:noFill/>
          <a:effectLst/>
        </p:spPr>
        <p:txBody>
          <a:bodyPr wrap="square" rtlCol="0" anchor="ctr" anchorCtr="0">
            <a:spAutoFit/>
          </a:bodyPr>
          <a:lstStyle/>
          <a:p>
            <a:pPr algn="ctr"/>
            <a:r>
              <a:rPr lang="en-US" sz="2400" dirty="0" smtClean="0">
                <a:solidFill>
                  <a:schemeClr val="tx2">
                    <a:lumMod val="50000"/>
                  </a:schemeClr>
                </a:solidFill>
              </a:rPr>
              <a:t>“A tool that </a:t>
            </a:r>
            <a:r>
              <a:rPr lang="en-AU" sz="2400" dirty="0" smtClean="0"/>
              <a:t>lets </a:t>
            </a:r>
            <a:r>
              <a:rPr lang="en-AU" sz="2400" dirty="0"/>
              <a:t>you keep at hand the web pages you like, discover some new ones in your areas of interest and share them easily with your friends</a:t>
            </a:r>
            <a:r>
              <a:rPr lang="en-US" sz="2400" dirty="0" smtClean="0">
                <a:solidFill>
                  <a:schemeClr val="tx2">
                    <a:lumMod val="50000"/>
                  </a:schemeClr>
                </a:solidFill>
              </a:rPr>
              <a:t>!”</a:t>
            </a:r>
            <a:endParaRPr lang="en-US" sz="2400" dirty="0">
              <a:solidFill>
                <a:schemeClr val="tx2">
                  <a:lumMod val="50000"/>
                </a:schemeClr>
              </a:solidFill>
            </a:endParaRPr>
          </a:p>
        </p:txBody>
      </p:sp>
      <p:sp>
        <p:nvSpPr>
          <p:cNvPr id="8" name="Title 25"/>
          <p:cNvSpPr txBox="1">
            <a:spLocks/>
          </p:cNvSpPr>
          <p:nvPr/>
        </p:nvSpPr>
        <p:spPr>
          <a:xfrm>
            <a:off x="533400" y="5712820"/>
            <a:ext cx="4196687" cy="931997"/>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lumMod val="75000"/>
                    <a:lumOff val="25000"/>
                  </a:schemeClr>
                </a:solidFill>
                <a:latin typeface="+mj-lt"/>
                <a:ea typeface="+mj-ea"/>
                <a:cs typeface="+mj-cs"/>
              </a:defRPr>
            </a:lvl1pPr>
          </a:lstStyle>
          <a:p>
            <a:pPr algn="l"/>
            <a:r>
              <a:rPr lang="en-US" sz="4000" b="1" dirty="0" smtClean="0">
                <a:solidFill>
                  <a:schemeClr val="accent3">
                    <a:lumMod val="75000"/>
                  </a:schemeClr>
                </a:solidFill>
                <a:latin typeface="Adobe Song Std L" pitchFamily="18" charset="-128"/>
                <a:ea typeface="Adobe Song Std L" pitchFamily="18" charset="-128"/>
                <a:hlinkClick r:id="rId4"/>
              </a:rPr>
              <a:t>www.pearltrees.com</a:t>
            </a:r>
            <a:endParaRPr lang="en-US" sz="4000" b="1" dirty="0">
              <a:solidFill>
                <a:schemeClr val="accent3">
                  <a:lumMod val="75000"/>
                </a:schemeClr>
              </a:solidFill>
              <a:latin typeface="Adobe Song Std L" pitchFamily="18" charset="-128"/>
              <a:ea typeface="Adobe Song Std L" pitchFamily="18" charset="-128"/>
            </a:endParaRPr>
          </a:p>
        </p:txBody>
      </p:sp>
      <p:pic>
        <p:nvPicPr>
          <p:cNvPr id="9" name="Picture 8"/>
          <p:cNvPicPr>
            <a:picLocks noChangeAspect="1"/>
          </p:cNvPicPr>
          <p:nvPr/>
        </p:nvPicPr>
        <p:blipFill>
          <a:blip r:embed="rId5" cstate="print">
            <a:duotone>
              <a:prstClr val="black"/>
              <a:srgbClr val="00B0F0">
                <a:tint val="45000"/>
                <a:satMod val="400000"/>
              </a:srgbClr>
            </a:duotone>
            <a:extLst>
              <a:ext uri="{28A0092B-C50C-407E-A947-70E740481C1C}">
                <a14:useLocalDpi xmlns:a14="http://schemas.microsoft.com/office/drawing/2010/main" val="0"/>
              </a:ext>
            </a:extLst>
          </a:blip>
          <a:stretch>
            <a:fillRect/>
          </a:stretch>
        </p:blipFill>
        <p:spPr>
          <a:xfrm flipH="1">
            <a:off x="2781607" y="3535515"/>
            <a:ext cx="2104467" cy="2622782"/>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42940" y="5668450"/>
            <a:ext cx="4114800" cy="8189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7688267"/>
      </p:ext>
    </p:extLst>
  </p:cSld>
  <p:clrMapOvr>
    <a:masterClrMapping/>
  </p:clrMapOvr>
  <mc:AlternateContent xmlns:mc="http://schemas.openxmlformats.org/markup-compatibility/2006" xmlns:p14="http://schemas.microsoft.com/office/powerpoint/2010/main">
    <mc:Choice Requires="p14">
      <p:transition spd="slow" p14:dur="2000" advTm="20965"/>
    </mc:Choice>
    <mc:Fallback xmlns="">
      <p:transition spd="slow" advTm="209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750"/>
                                        <p:tgtEl>
                                          <p:spTgt spid="9"/>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750"/>
                                        <p:tgtEl>
                                          <p:spTgt spid="5"/>
                                        </p:tgtEl>
                                      </p:cBhvr>
                                    </p:animEffect>
                                  </p:childTnLst>
                                </p:cTn>
                              </p:par>
                            </p:childTnLst>
                          </p:cTn>
                        </p:par>
                        <p:par>
                          <p:cTn id="16" fill="hold">
                            <p:stCondLst>
                              <p:cond delay="2250"/>
                            </p:stCondLst>
                            <p:childTnLst>
                              <p:par>
                                <p:cTn id="17" presetID="10" presetClass="entr" presetSubtype="0" fill="hold" grpId="0" nodeType="afterEffect">
                                  <p:stCondLst>
                                    <p:cond delay="0"/>
                                  </p:stCondLst>
                                  <p:iterate type="wd">
                                    <p:tmPct val="5000"/>
                                  </p:iterate>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t="-1030" b="14433"/>
          <a:stretch/>
        </p:blipFill>
        <p:spPr>
          <a:xfrm>
            <a:off x="1676400" y="-57271"/>
            <a:ext cx="7259357" cy="4742142"/>
          </a:xfrm>
          <a:prstGeom prst="rect">
            <a:avLst/>
          </a:prstGeom>
        </p:spPr>
      </p:pic>
      <p:sp>
        <p:nvSpPr>
          <p:cNvPr id="6" name="TextBox 5"/>
          <p:cNvSpPr txBox="1"/>
          <p:nvPr/>
        </p:nvSpPr>
        <p:spPr>
          <a:xfrm>
            <a:off x="3048000" y="804471"/>
            <a:ext cx="4656510" cy="1815882"/>
          </a:xfrm>
          <a:prstGeom prst="rect">
            <a:avLst/>
          </a:prstGeom>
          <a:noFill/>
          <a:effectLst/>
        </p:spPr>
        <p:txBody>
          <a:bodyPr wrap="square" rtlCol="0" anchor="ctr" anchorCtr="0">
            <a:spAutoFit/>
          </a:bodyPr>
          <a:lstStyle/>
          <a:p>
            <a:pPr algn="ctr"/>
            <a:r>
              <a:rPr lang="en-US" sz="2800" i="1" dirty="0" smtClean="0">
                <a:solidFill>
                  <a:schemeClr val="tx2">
                    <a:lumMod val="50000"/>
                  </a:schemeClr>
                </a:solidFill>
              </a:rPr>
              <a:t>“An online </a:t>
            </a:r>
            <a:r>
              <a:rPr lang="en-US" sz="2800" i="1" dirty="0" err="1" smtClean="0">
                <a:solidFill>
                  <a:schemeClr val="tx2">
                    <a:lumMod val="50000"/>
                  </a:schemeClr>
                </a:solidFill>
              </a:rPr>
              <a:t>curation</a:t>
            </a:r>
            <a:r>
              <a:rPr lang="en-US" sz="2800" i="1" dirty="0" smtClean="0">
                <a:solidFill>
                  <a:schemeClr val="tx2">
                    <a:lumMod val="50000"/>
                  </a:schemeClr>
                </a:solidFill>
              </a:rPr>
              <a:t> tool that allows you to ‘scoop’  topics you would like to learn more about!”</a:t>
            </a:r>
            <a:endParaRPr lang="en-US" sz="2800" i="1" dirty="0">
              <a:solidFill>
                <a:schemeClr val="tx2">
                  <a:lumMod val="50000"/>
                </a:schemeClr>
              </a:solidFill>
            </a:endParaRPr>
          </a:p>
        </p:txBody>
      </p:sp>
      <p:sp>
        <p:nvSpPr>
          <p:cNvPr id="8" name="Title 25"/>
          <p:cNvSpPr txBox="1">
            <a:spLocks/>
          </p:cNvSpPr>
          <p:nvPr/>
        </p:nvSpPr>
        <p:spPr>
          <a:xfrm>
            <a:off x="618924" y="5701968"/>
            <a:ext cx="4196687" cy="93199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lumMod val="75000"/>
                    <a:lumOff val="25000"/>
                  </a:schemeClr>
                </a:solidFill>
                <a:latin typeface="+mj-lt"/>
                <a:ea typeface="+mj-ea"/>
                <a:cs typeface="+mj-cs"/>
              </a:defRPr>
            </a:lvl1pPr>
          </a:lstStyle>
          <a:p>
            <a:pPr algn="l"/>
            <a:r>
              <a:rPr lang="en-US" sz="4000" b="1" dirty="0" smtClean="0">
                <a:solidFill>
                  <a:schemeClr val="accent3">
                    <a:lumMod val="75000"/>
                  </a:schemeClr>
                </a:solidFill>
                <a:latin typeface="Adobe Song Std L" pitchFamily="18" charset="-128"/>
                <a:ea typeface="Adobe Song Std L" pitchFamily="18" charset="-128"/>
                <a:hlinkClick r:id="rId4"/>
              </a:rPr>
              <a:t>www.scoopit.com</a:t>
            </a:r>
            <a:endParaRPr lang="en-US" sz="4000" b="1" dirty="0">
              <a:solidFill>
                <a:schemeClr val="accent3">
                  <a:lumMod val="75000"/>
                </a:schemeClr>
              </a:solidFill>
              <a:latin typeface="Adobe Song Std L" pitchFamily="18" charset="-128"/>
              <a:ea typeface="Adobe Song Std L" pitchFamily="18" charset="-128"/>
            </a:endParaRPr>
          </a:p>
        </p:txBody>
      </p:sp>
      <p:pic>
        <p:nvPicPr>
          <p:cNvPr id="9" name="Picture 8"/>
          <p:cNvPicPr>
            <a:picLocks noChangeAspect="1"/>
          </p:cNvPicPr>
          <p:nvPr/>
        </p:nvPicPr>
        <p:blipFill>
          <a:blip r:embed="rId5">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852069" y="3408191"/>
            <a:ext cx="1963542" cy="2622782"/>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74752" y="4719582"/>
            <a:ext cx="2428875" cy="1885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02549257"/>
      </p:ext>
    </p:extLst>
  </p:cSld>
  <p:clrMapOvr>
    <a:masterClrMapping/>
  </p:clrMapOvr>
  <mc:AlternateContent xmlns:mc="http://schemas.openxmlformats.org/markup-compatibility/2006" xmlns:p14="http://schemas.microsoft.com/office/powerpoint/2010/main">
    <mc:Choice Requires="p14">
      <p:transition spd="slow" p14:dur="2000" advTm="21128"/>
    </mc:Choice>
    <mc:Fallback xmlns="">
      <p:transition spd="slow" advTm="211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750"/>
                                        <p:tgtEl>
                                          <p:spTgt spid="9"/>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750"/>
                                        <p:tgtEl>
                                          <p:spTgt spid="5"/>
                                        </p:tgtEl>
                                      </p:cBhvr>
                                    </p:animEffect>
                                  </p:childTnLst>
                                </p:cTn>
                              </p:par>
                            </p:childTnLst>
                          </p:cTn>
                        </p:par>
                        <p:par>
                          <p:cTn id="16" fill="hold">
                            <p:stCondLst>
                              <p:cond delay="2250"/>
                            </p:stCondLst>
                            <p:childTnLst>
                              <p:par>
                                <p:cTn id="17" presetID="10" presetClass="entr" presetSubtype="0" fill="hold" grpId="0" nodeType="afterEffect">
                                  <p:stCondLst>
                                    <p:cond delay="0"/>
                                  </p:stCondLst>
                                  <p:iterate type="wd">
                                    <p:tmPct val="5000"/>
                                  </p:iterate>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t="-1030" b="14433"/>
          <a:stretch/>
        </p:blipFill>
        <p:spPr>
          <a:xfrm>
            <a:off x="1676400" y="-57271"/>
            <a:ext cx="7259357" cy="4742142"/>
          </a:xfrm>
          <a:prstGeom prst="rect">
            <a:avLst/>
          </a:prstGeom>
        </p:spPr>
      </p:pic>
      <p:sp>
        <p:nvSpPr>
          <p:cNvPr id="6" name="TextBox 5"/>
          <p:cNvSpPr txBox="1"/>
          <p:nvPr/>
        </p:nvSpPr>
        <p:spPr>
          <a:xfrm>
            <a:off x="3048000" y="742917"/>
            <a:ext cx="4656510" cy="1938992"/>
          </a:xfrm>
          <a:prstGeom prst="rect">
            <a:avLst/>
          </a:prstGeom>
          <a:noFill/>
          <a:effectLst/>
        </p:spPr>
        <p:txBody>
          <a:bodyPr wrap="square" rtlCol="0" anchor="ctr" anchorCtr="0">
            <a:spAutoFit/>
          </a:bodyPr>
          <a:lstStyle/>
          <a:p>
            <a:pPr algn="ctr"/>
            <a:r>
              <a:rPr lang="en-US" sz="2400" i="1" dirty="0" smtClean="0">
                <a:solidFill>
                  <a:schemeClr val="tx2">
                    <a:lumMod val="50000"/>
                  </a:schemeClr>
                </a:solidFill>
              </a:rPr>
              <a:t>“</a:t>
            </a:r>
            <a:r>
              <a:rPr lang="en-AU" sz="2400" dirty="0" smtClean="0"/>
              <a:t>An </a:t>
            </a:r>
            <a:r>
              <a:rPr lang="en-AU" sz="2400" dirty="0"/>
              <a:t>online social networking and </a:t>
            </a:r>
            <a:r>
              <a:rPr lang="en-AU" sz="2400" dirty="0" err="1"/>
              <a:t>microblogging</a:t>
            </a:r>
            <a:r>
              <a:rPr lang="en-AU" sz="2400" dirty="0"/>
              <a:t> service that enables its users to send and read text-based posts of up to 140 characters, informally known as </a:t>
            </a:r>
            <a:r>
              <a:rPr lang="en-AU" sz="2400" dirty="0" smtClean="0"/>
              <a:t>tweets.</a:t>
            </a:r>
            <a:r>
              <a:rPr lang="en-US" sz="2400" i="1" dirty="0" smtClean="0">
                <a:solidFill>
                  <a:schemeClr val="tx2">
                    <a:lumMod val="50000"/>
                  </a:schemeClr>
                </a:solidFill>
              </a:rPr>
              <a:t>”</a:t>
            </a:r>
            <a:endParaRPr lang="en-US" sz="2400" i="1" dirty="0">
              <a:solidFill>
                <a:schemeClr val="tx2">
                  <a:lumMod val="50000"/>
                </a:schemeClr>
              </a:solidFill>
            </a:endParaRPr>
          </a:p>
        </p:txBody>
      </p:sp>
      <p:sp>
        <p:nvSpPr>
          <p:cNvPr id="8" name="Title 25"/>
          <p:cNvSpPr txBox="1">
            <a:spLocks/>
          </p:cNvSpPr>
          <p:nvPr/>
        </p:nvSpPr>
        <p:spPr>
          <a:xfrm>
            <a:off x="683263" y="5867400"/>
            <a:ext cx="4196687" cy="76656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lumMod val="75000"/>
                    <a:lumOff val="25000"/>
                  </a:schemeClr>
                </a:solidFill>
                <a:latin typeface="+mj-lt"/>
                <a:ea typeface="+mj-ea"/>
                <a:cs typeface="+mj-cs"/>
              </a:defRPr>
            </a:lvl1pPr>
          </a:lstStyle>
          <a:p>
            <a:pPr algn="l"/>
            <a:r>
              <a:rPr lang="en-US" sz="4000" b="1" dirty="0" smtClean="0">
                <a:solidFill>
                  <a:schemeClr val="accent3">
                    <a:lumMod val="75000"/>
                  </a:schemeClr>
                </a:solidFill>
                <a:latin typeface="Adobe Song Std L" pitchFamily="18" charset="-128"/>
                <a:ea typeface="Adobe Song Std L" pitchFamily="18" charset="-128"/>
                <a:hlinkClick r:id="rId4"/>
              </a:rPr>
              <a:t>www.twitter.com</a:t>
            </a:r>
            <a:endParaRPr lang="en-US" sz="4000" b="1" dirty="0">
              <a:solidFill>
                <a:schemeClr val="accent3">
                  <a:lumMod val="75000"/>
                </a:schemeClr>
              </a:solidFill>
              <a:latin typeface="Adobe Song Std L" pitchFamily="18" charset="-128"/>
              <a:ea typeface="Adobe Song Std L" pitchFamily="18" charset="-128"/>
            </a:endParaRPr>
          </a:p>
        </p:txBody>
      </p:sp>
      <p:pic>
        <p:nvPicPr>
          <p:cNvPr id="9" name="Picture 8"/>
          <p:cNvPicPr>
            <a:picLocks noChangeAspect="1"/>
          </p:cNvPicPr>
          <p:nvPr/>
        </p:nvPicPr>
        <p:blipFill>
          <a:blip r:embed="rId5"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flipH="1">
            <a:off x="2781607" y="3535515"/>
            <a:ext cx="2104467" cy="2622782"/>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87397" y="4572000"/>
            <a:ext cx="1941885" cy="19418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76558135"/>
      </p:ext>
    </p:extLst>
  </p:cSld>
  <p:clrMapOvr>
    <a:masterClrMapping/>
  </p:clrMapOvr>
  <mc:AlternateContent xmlns:mc="http://schemas.openxmlformats.org/markup-compatibility/2006" xmlns:p14="http://schemas.microsoft.com/office/powerpoint/2010/main">
    <mc:Choice Requires="p14">
      <p:transition spd="slow" p14:dur="2000" advTm="20967"/>
    </mc:Choice>
    <mc:Fallback xmlns="">
      <p:transition spd="slow" advTm="209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750"/>
                                        <p:tgtEl>
                                          <p:spTgt spid="9"/>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750"/>
                                        <p:tgtEl>
                                          <p:spTgt spid="5"/>
                                        </p:tgtEl>
                                      </p:cBhvr>
                                    </p:animEffect>
                                  </p:childTnLst>
                                </p:cTn>
                              </p:par>
                            </p:childTnLst>
                          </p:cTn>
                        </p:par>
                        <p:par>
                          <p:cTn id="16" fill="hold">
                            <p:stCondLst>
                              <p:cond delay="2250"/>
                            </p:stCondLst>
                            <p:childTnLst>
                              <p:par>
                                <p:cTn id="17" presetID="10" presetClass="entr" presetSubtype="0" fill="hold" grpId="0" nodeType="afterEffect">
                                  <p:stCondLst>
                                    <p:cond delay="0"/>
                                  </p:stCondLst>
                                  <p:iterate type="wd">
                                    <p:tmPct val="5000"/>
                                  </p:iterate>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t="-1030" b="14433"/>
          <a:stretch/>
        </p:blipFill>
        <p:spPr>
          <a:xfrm>
            <a:off x="762000" y="-228601"/>
            <a:ext cx="7848600" cy="5127063"/>
          </a:xfrm>
          <a:prstGeom prst="rect">
            <a:avLst/>
          </a:prstGeom>
        </p:spPr>
      </p:pic>
      <p:sp>
        <p:nvSpPr>
          <p:cNvPr id="6" name="TextBox 5"/>
          <p:cNvSpPr txBox="1"/>
          <p:nvPr/>
        </p:nvSpPr>
        <p:spPr>
          <a:xfrm>
            <a:off x="2514600" y="436440"/>
            <a:ext cx="4572000" cy="2246769"/>
          </a:xfrm>
          <a:prstGeom prst="rect">
            <a:avLst/>
          </a:prstGeom>
          <a:noFill/>
          <a:effectLst/>
        </p:spPr>
        <p:txBody>
          <a:bodyPr wrap="square" rtlCol="0" anchor="ctr" anchorCtr="0">
            <a:spAutoFit/>
          </a:bodyPr>
          <a:lstStyle/>
          <a:p>
            <a:r>
              <a:rPr lang="en-AU" sz="2800" dirty="0" err="1"/>
              <a:t>Popplet</a:t>
            </a:r>
            <a:r>
              <a:rPr lang="en-AU" sz="2800" dirty="0"/>
              <a:t> is a platform for your ideas! It can be used to outline, create mind maps, take notes, and collaborate with others!!</a:t>
            </a:r>
          </a:p>
        </p:txBody>
      </p:sp>
      <p:pic>
        <p:nvPicPr>
          <p:cNvPr id="23" name="Picture 22"/>
          <p:cNvPicPr>
            <a:picLocks noChangeAspect="1"/>
          </p:cNvPicPr>
          <p:nvPr/>
        </p:nvPicPr>
        <p:blipFill>
          <a:blip r:embed="rId4"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flipH="1">
            <a:off x="1981200" y="3429000"/>
            <a:ext cx="2057400" cy="2743200"/>
          </a:xfrm>
          <a:prstGeom prst="rect">
            <a:avLst/>
          </a:prstGeom>
        </p:spPr>
      </p:pic>
      <p:sp>
        <p:nvSpPr>
          <p:cNvPr id="26" name="Title 25"/>
          <p:cNvSpPr>
            <a:spLocks noGrp="1"/>
          </p:cNvSpPr>
          <p:nvPr>
            <p:ph type="ctrTitle"/>
          </p:nvPr>
        </p:nvSpPr>
        <p:spPr>
          <a:xfrm>
            <a:off x="419100" y="5748215"/>
            <a:ext cx="4191000" cy="847969"/>
          </a:xfrm>
        </p:spPr>
        <p:txBody>
          <a:bodyPr/>
          <a:lstStyle/>
          <a:p>
            <a:r>
              <a:rPr lang="en-US" b="1" dirty="0" smtClean="0">
                <a:solidFill>
                  <a:srgbClr val="7030A0"/>
                </a:solidFill>
                <a:latin typeface="Adobe Song Std L" pitchFamily="18" charset="-128"/>
                <a:ea typeface="Adobe Song Std L" pitchFamily="18" charset="-128"/>
                <a:hlinkClick r:id="rId5"/>
              </a:rPr>
              <a:t>www.popplet.com</a:t>
            </a:r>
            <a:endParaRPr lang="en-US" b="1" dirty="0">
              <a:solidFill>
                <a:srgbClr val="7030A0"/>
              </a:solidFill>
              <a:latin typeface="Adobe Song Std L" pitchFamily="18" charset="-128"/>
              <a:ea typeface="Adobe Song Std L" pitchFamily="18" charset="-128"/>
            </a:endParaRP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07007" y="5253970"/>
            <a:ext cx="1428750" cy="14287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177227542"/>
      </p:ext>
    </p:extLst>
  </p:cSld>
  <p:clrMapOvr>
    <a:masterClrMapping/>
  </p:clrMapOvr>
  <mc:AlternateContent xmlns:mc="http://schemas.openxmlformats.org/markup-compatibility/2006" xmlns:p14="http://schemas.microsoft.com/office/powerpoint/2010/main">
    <mc:Choice Requires="p14">
      <p:transition spd="slow" p14:dur="2000" advTm="20220"/>
    </mc:Choice>
    <mc:Fallback xmlns="">
      <p:transition spd="slow" advTm="202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par>
                          <p:cTn id="16" fill="hold">
                            <p:stCondLst>
                              <p:cond delay="1500"/>
                            </p:stCondLst>
                            <p:childTnLst>
                              <p:par>
                                <p:cTn id="17" presetID="10" presetClass="entr" presetSubtype="0" fill="hold" nodeType="afterEffect">
                                  <p:stCondLst>
                                    <p:cond delay="0"/>
                                  </p:stCondLst>
                                  <p:iterate type="lt">
                                    <p:tmPct val="6000"/>
                                  </p:iterate>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t="-1030" b="14433"/>
          <a:stretch/>
        </p:blipFill>
        <p:spPr>
          <a:xfrm flipH="1">
            <a:off x="-304800" y="-93665"/>
            <a:ext cx="7259357" cy="4742142"/>
          </a:xfrm>
          <a:prstGeom prst="rect">
            <a:avLst/>
          </a:prstGeom>
        </p:spPr>
      </p:pic>
      <p:sp>
        <p:nvSpPr>
          <p:cNvPr id="6" name="TextBox 5"/>
          <p:cNvSpPr txBox="1"/>
          <p:nvPr/>
        </p:nvSpPr>
        <p:spPr>
          <a:xfrm>
            <a:off x="1143000" y="909471"/>
            <a:ext cx="4656510" cy="1384995"/>
          </a:xfrm>
          <a:prstGeom prst="rect">
            <a:avLst/>
          </a:prstGeom>
          <a:noFill/>
          <a:effectLst/>
        </p:spPr>
        <p:txBody>
          <a:bodyPr wrap="square" rtlCol="0" anchor="ctr" anchorCtr="0">
            <a:spAutoFit/>
          </a:bodyPr>
          <a:lstStyle/>
          <a:p>
            <a:pPr algn="ctr"/>
            <a:r>
              <a:rPr lang="en-US" sz="2800" i="1" dirty="0" smtClean="0">
                <a:solidFill>
                  <a:schemeClr val="tx2">
                    <a:lumMod val="50000"/>
                  </a:schemeClr>
                </a:solidFill>
              </a:rPr>
              <a:t>“</a:t>
            </a:r>
            <a:r>
              <a:rPr lang="en-AU" sz="2800" dirty="0" smtClean="0"/>
              <a:t>Is </a:t>
            </a:r>
            <a:r>
              <a:rPr lang="en-AU" sz="2800" dirty="0"/>
              <a:t>the complete reference and resource for educational technology web tools</a:t>
            </a:r>
            <a:r>
              <a:rPr lang="en-AU" sz="2800" dirty="0" smtClean="0"/>
              <a:t>.</a:t>
            </a:r>
            <a:r>
              <a:rPr lang="en-US" sz="2800" i="1" dirty="0" smtClean="0">
                <a:solidFill>
                  <a:schemeClr val="tx2">
                    <a:lumMod val="50000"/>
                  </a:schemeClr>
                </a:solidFill>
              </a:rPr>
              <a:t>”</a:t>
            </a:r>
            <a:endParaRPr lang="en-US" sz="2800" i="1" dirty="0">
              <a:solidFill>
                <a:schemeClr val="tx2">
                  <a:lumMod val="50000"/>
                </a:schemeClr>
              </a:solidFill>
            </a:endParaRPr>
          </a:p>
        </p:txBody>
      </p:sp>
      <p:sp>
        <p:nvSpPr>
          <p:cNvPr id="8" name="Title 25"/>
          <p:cNvSpPr txBox="1">
            <a:spLocks/>
          </p:cNvSpPr>
          <p:nvPr/>
        </p:nvSpPr>
        <p:spPr>
          <a:xfrm>
            <a:off x="685800" y="5712820"/>
            <a:ext cx="4196687" cy="931997"/>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lumMod val="75000"/>
                    <a:lumOff val="25000"/>
                  </a:schemeClr>
                </a:solidFill>
                <a:latin typeface="+mj-lt"/>
                <a:ea typeface="+mj-ea"/>
                <a:cs typeface="+mj-cs"/>
              </a:defRPr>
            </a:lvl1pPr>
          </a:lstStyle>
          <a:p>
            <a:pPr algn="l"/>
            <a:r>
              <a:rPr lang="en-US" sz="4000" b="1" dirty="0" smtClean="0">
                <a:solidFill>
                  <a:schemeClr val="accent3">
                    <a:lumMod val="75000"/>
                  </a:schemeClr>
                </a:solidFill>
                <a:latin typeface="Adobe Song Std L" pitchFamily="18" charset="-128"/>
                <a:ea typeface="Adobe Song Std L" pitchFamily="18" charset="-128"/>
                <a:hlinkClick r:id="rId4"/>
              </a:rPr>
              <a:t>www.edutecher.net</a:t>
            </a:r>
            <a:endParaRPr lang="en-US" sz="4000" b="1" dirty="0">
              <a:solidFill>
                <a:schemeClr val="accent3">
                  <a:lumMod val="75000"/>
                </a:schemeClr>
              </a:solidFill>
              <a:latin typeface="Adobe Song Std L" pitchFamily="18" charset="-128"/>
              <a:ea typeface="Adobe Song Std L" pitchFamily="18" charset="-128"/>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5000" y="5257800"/>
            <a:ext cx="2928910" cy="12225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p:cNvPicPr>
            <a:picLocks noChangeAspect="1"/>
          </p:cNvPicPr>
          <p:nvPr/>
        </p:nvPicPr>
        <p:blipFill>
          <a:blip r:embed="rId6"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3471254" y="3459885"/>
            <a:ext cx="2328255" cy="2901687"/>
          </a:xfrm>
          <a:prstGeom prst="rect">
            <a:avLst/>
          </a:prstGeom>
        </p:spPr>
      </p:pic>
    </p:spTree>
    <p:extLst>
      <p:ext uri="{BB962C8B-B14F-4D97-AF65-F5344CB8AC3E}">
        <p14:creationId xmlns:p14="http://schemas.microsoft.com/office/powerpoint/2010/main" val="2234079205"/>
      </p:ext>
    </p:extLst>
  </p:cSld>
  <p:clrMapOvr>
    <a:masterClrMapping/>
  </p:clrMapOvr>
  <mc:AlternateContent xmlns:mc="http://schemas.openxmlformats.org/markup-compatibility/2006" xmlns:p14="http://schemas.microsoft.com/office/powerpoint/2010/main">
    <mc:Choice Requires="p14">
      <p:transition spd="slow" p14:dur="2000" advTm="21210"/>
    </mc:Choice>
    <mc:Fallback xmlns="">
      <p:transition spd="slow" advTm="212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750"/>
                                        <p:tgtEl>
                                          <p:spTgt spid="5"/>
                                        </p:tgtEl>
                                      </p:cBhvr>
                                    </p:animEffect>
                                  </p:childTnLst>
                                </p:cTn>
                              </p:par>
                            </p:childTnLst>
                          </p:cTn>
                        </p:par>
                        <p:par>
                          <p:cTn id="16" fill="hold">
                            <p:stCondLst>
                              <p:cond delay="2250"/>
                            </p:stCondLst>
                            <p:childTnLst>
                              <p:par>
                                <p:cTn id="17" presetID="10" presetClass="entr" presetSubtype="0" fill="hold" grpId="0" nodeType="afterEffect">
                                  <p:stCondLst>
                                    <p:cond delay="0"/>
                                  </p:stCondLst>
                                  <p:iterate type="wd">
                                    <p:tmPct val="5000"/>
                                  </p:iterate>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4267200" y="3694568"/>
            <a:ext cx="2154050" cy="2872067"/>
          </a:xfrm>
          <a:prstGeom prst="rect">
            <a:avLst/>
          </a:prstGeom>
        </p:spPr>
      </p:pic>
      <p:pic>
        <p:nvPicPr>
          <p:cNvPr id="10" name="Picture 9"/>
          <p:cNvPicPr>
            <a:picLocks noChangeAspect="1"/>
          </p:cNvPicPr>
          <p:nvPr/>
        </p:nvPicPr>
        <p:blipFill rotWithShape="1">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t="-1030" b="14433"/>
          <a:stretch/>
        </p:blipFill>
        <p:spPr>
          <a:xfrm flipH="1">
            <a:off x="-381000" y="-59537"/>
            <a:ext cx="7945157" cy="5190138"/>
          </a:xfrm>
          <a:prstGeom prst="rect">
            <a:avLst/>
          </a:prstGeom>
        </p:spPr>
      </p:pic>
      <p:sp>
        <p:nvSpPr>
          <p:cNvPr id="11" name="TextBox 10"/>
          <p:cNvSpPr txBox="1"/>
          <p:nvPr/>
        </p:nvSpPr>
        <p:spPr>
          <a:xfrm>
            <a:off x="1219200" y="685800"/>
            <a:ext cx="5029200" cy="2308324"/>
          </a:xfrm>
          <a:prstGeom prst="rect">
            <a:avLst/>
          </a:prstGeom>
          <a:noFill/>
        </p:spPr>
        <p:txBody>
          <a:bodyPr wrap="square" rtlCol="0">
            <a:spAutoFit/>
          </a:bodyPr>
          <a:lstStyle/>
          <a:p>
            <a:r>
              <a:rPr lang="en-AU" sz="2400" dirty="0" smtClean="0"/>
              <a:t>Educators can apply for a free </a:t>
            </a:r>
            <a:r>
              <a:rPr lang="en-AU" sz="2400" dirty="0" err="1" smtClean="0"/>
              <a:t>Animoto</a:t>
            </a:r>
            <a:r>
              <a:rPr lang="en-AU" sz="2400" dirty="0" smtClean="0"/>
              <a:t> Plus account for use in the classroom.</a:t>
            </a:r>
          </a:p>
          <a:p>
            <a:r>
              <a:rPr lang="en-AU" sz="2400" dirty="0" smtClean="0"/>
              <a:t>It’s powerful features can be used to create stunning presentations incorporating, images, text, video clips and music.</a:t>
            </a:r>
            <a:endParaRPr lang="en-AU" sz="2400" dirty="0"/>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6600" y="5126303"/>
            <a:ext cx="1655772" cy="14118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TextBox 12"/>
          <p:cNvSpPr txBox="1"/>
          <p:nvPr/>
        </p:nvSpPr>
        <p:spPr>
          <a:xfrm>
            <a:off x="533400" y="5655964"/>
            <a:ext cx="3886200" cy="923330"/>
          </a:xfrm>
          <a:prstGeom prst="rect">
            <a:avLst/>
          </a:prstGeom>
          <a:noFill/>
        </p:spPr>
        <p:txBody>
          <a:bodyPr wrap="square" rtlCol="0">
            <a:spAutoFit/>
          </a:bodyPr>
          <a:lstStyle/>
          <a:p>
            <a:pPr algn="ctr"/>
            <a:r>
              <a:rPr lang="en-AU" sz="3600" b="1" dirty="0" smtClean="0">
                <a:solidFill>
                  <a:schemeClr val="accent3">
                    <a:lumMod val="75000"/>
                  </a:schemeClr>
                </a:solidFill>
                <a:latin typeface="Adobe Song Std L" pitchFamily="18" charset="-128"/>
                <a:ea typeface="Adobe Song Std L" pitchFamily="18" charset="-128"/>
                <a:hlinkClick r:id="rId6"/>
              </a:rPr>
              <a:t>www.animoto.com</a:t>
            </a:r>
            <a:endParaRPr lang="en-AU" sz="3600" b="1" dirty="0" smtClean="0">
              <a:solidFill>
                <a:schemeClr val="accent3">
                  <a:lumMod val="75000"/>
                </a:schemeClr>
              </a:solidFill>
              <a:latin typeface="Adobe Song Std L" pitchFamily="18" charset="-128"/>
              <a:ea typeface="Adobe Song Std L" pitchFamily="18" charset="-128"/>
            </a:endParaRPr>
          </a:p>
          <a:p>
            <a:pPr algn="ctr"/>
            <a:endParaRPr lang="en-AU" dirty="0"/>
          </a:p>
        </p:txBody>
      </p:sp>
    </p:spTree>
    <p:extLst>
      <p:ext uri="{BB962C8B-B14F-4D97-AF65-F5344CB8AC3E}">
        <p14:creationId xmlns:p14="http://schemas.microsoft.com/office/powerpoint/2010/main" val="2022833489"/>
      </p:ext>
    </p:extLst>
  </p:cSld>
  <p:clrMapOvr>
    <a:masterClrMapping/>
  </p:clrMapOvr>
  <mc:AlternateContent xmlns:mc="http://schemas.openxmlformats.org/markup-compatibility/2006" xmlns:p14="http://schemas.microsoft.com/office/powerpoint/2010/main">
    <mc:Choice Requires="p14">
      <p:transition spd="slow" p14:dur="2000" advTm="21090"/>
    </mc:Choice>
    <mc:Fallback xmlns="">
      <p:transition spd="slow" advTm="210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duotone>
              <a:prstClr val="black"/>
              <a:srgbClr val="00B0F0">
                <a:tint val="45000"/>
                <a:satMod val="400000"/>
              </a:srgbClr>
            </a:duotone>
            <a:extLst>
              <a:ext uri="{28A0092B-C50C-407E-A947-70E740481C1C}">
                <a14:useLocalDpi xmlns:a14="http://schemas.microsoft.com/office/drawing/2010/main" val="0"/>
              </a:ext>
            </a:extLst>
          </a:blip>
          <a:stretch>
            <a:fillRect/>
          </a:stretch>
        </p:blipFill>
        <p:spPr>
          <a:xfrm flipH="1">
            <a:off x="2297738" y="3121653"/>
            <a:ext cx="1982041" cy="3129700"/>
          </a:xfrm>
          <a:prstGeom prst="rect">
            <a:avLst/>
          </a:prstGeom>
        </p:spPr>
      </p:pic>
      <p:pic>
        <p:nvPicPr>
          <p:cNvPr id="5" name="Picture 4"/>
          <p:cNvPicPr>
            <a:picLocks noChangeAspect="1"/>
          </p:cNvPicPr>
          <p:nvPr/>
        </p:nvPicPr>
        <p:blipFill rotWithShape="1">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t="-1030" b="14433"/>
          <a:stretch/>
        </p:blipFill>
        <p:spPr>
          <a:xfrm>
            <a:off x="860967" y="-179696"/>
            <a:ext cx="7945157" cy="4629272"/>
          </a:xfrm>
          <a:prstGeom prst="rect">
            <a:avLst/>
          </a:prstGeom>
        </p:spPr>
      </p:pic>
      <p:sp>
        <p:nvSpPr>
          <p:cNvPr id="6" name="TextBox 5"/>
          <p:cNvSpPr txBox="1"/>
          <p:nvPr/>
        </p:nvSpPr>
        <p:spPr>
          <a:xfrm>
            <a:off x="2276690" y="272534"/>
            <a:ext cx="5113710" cy="2308324"/>
          </a:xfrm>
          <a:prstGeom prst="rect">
            <a:avLst/>
          </a:prstGeom>
          <a:noFill/>
          <a:effectLst/>
        </p:spPr>
        <p:txBody>
          <a:bodyPr wrap="square" rtlCol="0" anchor="ctr" anchorCtr="0">
            <a:spAutoFit/>
          </a:bodyPr>
          <a:lstStyle/>
          <a:p>
            <a:pPr algn="ctr"/>
            <a:r>
              <a:rPr lang="en-US" sz="2400" i="1" dirty="0" smtClean="0">
                <a:solidFill>
                  <a:schemeClr val="tx2">
                    <a:lumMod val="50000"/>
                  </a:schemeClr>
                </a:solidFill>
              </a:rPr>
              <a:t>“Create interactive presentations - </a:t>
            </a:r>
            <a:r>
              <a:rPr lang="en-AU" sz="2400" dirty="0"/>
              <a:t>i</a:t>
            </a:r>
            <a:r>
              <a:rPr lang="en-AU" sz="2400" dirty="0" smtClean="0"/>
              <a:t>nsert </a:t>
            </a:r>
            <a:r>
              <a:rPr lang="en-AU" sz="2400" dirty="0"/>
              <a:t>images, videos, </a:t>
            </a:r>
            <a:r>
              <a:rPr lang="en-AU" sz="2400" dirty="0" err="1"/>
              <a:t>YouTubes</a:t>
            </a:r>
            <a:r>
              <a:rPr lang="en-AU" sz="2400" dirty="0"/>
              <a:t>, PDFs or other media. Visualize your ideas. Pan Left, Move Right, Zoom-in on a detail, or Zoom-out to show the big </a:t>
            </a:r>
            <a:r>
              <a:rPr lang="en-AU" sz="2400" dirty="0" smtClean="0"/>
              <a:t>picture.”</a:t>
            </a:r>
            <a:endParaRPr lang="en-US" sz="2400" i="1" dirty="0">
              <a:solidFill>
                <a:schemeClr val="tx2">
                  <a:lumMod val="50000"/>
                </a:schemeClr>
              </a:solidFill>
            </a:endParaRPr>
          </a:p>
        </p:txBody>
      </p:sp>
      <p:sp>
        <p:nvSpPr>
          <p:cNvPr id="7" name="Title 25"/>
          <p:cNvSpPr txBox="1">
            <a:spLocks/>
          </p:cNvSpPr>
          <p:nvPr/>
        </p:nvSpPr>
        <p:spPr>
          <a:xfrm>
            <a:off x="315699" y="5832252"/>
            <a:ext cx="3964081"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lumMod val="75000"/>
                    <a:lumOff val="25000"/>
                  </a:schemeClr>
                </a:solidFill>
                <a:latin typeface="+mj-lt"/>
                <a:ea typeface="+mj-ea"/>
                <a:cs typeface="+mj-cs"/>
              </a:defRPr>
            </a:lvl1pPr>
          </a:lstStyle>
          <a:p>
            <a:r>
              <a:rPr lang="en-US" sz="4000" b="1" dirty="0" smtClean="0">
                <a:solidFill>
                  <a:schemeClr val="accent3">
                    <a:lumMod val="75000"/>
                  </a:schemeClr>
                </a:solidFill>
                <a:latin typeface="Adobe Song Std L" pitchFamily="18" charset="-128"/>
                <a:ea typeface="Adobe Song Std L" pitchFamily="18" charset="-128"/>
                <a:hlinkClick r:id="rId5"/>
              </a:rPr>
              <a:t>www.prezi.com</a:t>
            </a:r>
            <a:endParaRPr lang="en-US" sz="4000" b="1" dirty="0">
              <a:solidFill>
                <a:schemeClr val="accent3">
                  <a:lumMod val="75000"/>
                </a:schemeClr>
              </a:solidFill>
              <a:latin typeface="Adobe Song Std L" pitchFamily="18" charset="-128"/>
              <a:ea typeface="Adobe Song Std L" pitchFamily="18" charset="-128"/>
            </a:endParaRP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86600" y="5160632"/>
            <a:ext cx="1719524" cy="13432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693956138"/>
      </p:ext>
    </p:extLst>
  </p:cSld>
  <p:clrMapOvr>
    <a:masterClrMapping/>
  </p:clrMapOvr>
  <mc:AlternateContent xmlns:mc="http://schemas.openxmlformats.org/markup-compatibility/2006" xmlns:p14="http://schemas.microsoft.com/office/powerpoint/2010/main">
    <mc:Choice Requires="p14">
      <p:transition spd="slow" p14:dur="2000" advTm="20871"/>
    </mc:Choice>
    <mc:Fallback xmlns="">
      <p:transition spd="slow" advTm="208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750"/>
                                        <p:tgtEl>
                                          <p:spTgt spid="4"/>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750"/>
                                        <p:tgtEl>
                                          <p:spTgt spid="5"/>
                                        </p:tgtEl>
                                      </p:cBhvr>
                                    </p:animEffect>
                                  </p:childTnLst>
                                </p:cTn>
                              </p:par>
                            </p:childTnLst>
                          </p:cTn>
                        </p:par>
                        <p:par>
                          <p:cTn id="16" fill="hold">
                            <p:stCondLst>
                              <p:cond delay="2000"/>
                            </p:stCondLst>
                            <p:childTnLst>
                              <p:par>
                                <p:cTn id="17" presetID="10" presetClass="entr" presetSubtype="0" fill="hold" grpId="0" nodeType="afterEffect">
                                  <p:stCondLst>
                                    <p:cond delay="0"/>
                                  </p:stCondLst>
                                  <p:iterate type="wd">
                                    <p:tmPct val="5000"/>
                                  </p:iterate>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duotone>
              <a:prstClr val="black"/>
              <a:schemeClr val="tx1">
                <a:lumMod val="95000"/>
                <a:lumOff val="5000"/>
                <a:tint val="45000"/>
                <a:satMod val="400000"/>
              </a:schemeClr>
            </a:duotone>
            <a:extLst>
              <a:ext uri="{28A0092B-C50C-407E-A947-70E740481C1C}">
                <a14:useLocalDpi xmlns:a14="http://schemas.microsoft.com/office/drawing/2010/main" val="0"/>
              </a:ext>
            </a:extLst>
          </a:blip>
          <a:stretch>
            <a:fillRect/>
          </a:stretch>
        </p:blipFill>
        <p:spPr>
          <a:xfrm>
            <a:off x="4963178" y="4038600"/>
            <a:ext cx="2183440" cy="2911253"/>
          </a:xfrm>
          <a:prstGeom prst="rect">
            <a:avLst/>
          </a:prstGeom>
        </p:spPr>
      </p:pic>
      <p:pic>
        <p:nvPicPr>
          <p:cNvPr id="5" name="Picture 4"/>
          <p:cNvPicPr>
            <a:picLocks noChangeAspect="1"/>
          </p:cNvPicPr>
          <p:nvPr/>
        </p:nvPicPr>
        <p:blipFill rotWithShape="1">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t="-1030" b="14433"/>
          <a:stretch/>
        </p:blipFill>
        <p:spPr>
          <a:xfrm flipH="1">
            <a:off x="946476" y="-99323"/>
            <a:ext cx="7359323" cy="4807445"/>
          </a:xfrm>
          <a:prstGeom prst="rect">
            <a:avLst/>
          </a:prstGeom>
        </p:spPr>
      </p:pic>
      <p:sp>
        <p:nvSpPr>
          <p:cNvPr id="6" name="TextBox 5"/>
          <p:cNvSpPr txBox="1"/>
          <p:nvPr/>
        </p:nvSpPr>
        <p:spPr>
          <a:xfrm>
            <a:off x="2069282" y="488518"/>
            <a:ext cx="5113710" cy="2062103"/>
          </a:xfrm>
          <a:prstGeom prst="rect">
            <a:avLst/>
          </a:prstGeom>
          <a:noFill/>
          <a:effectLst/>
        </p:spPr>
        <p:txBody>
          <a:bodyPr wrap="square" rtlCol="0" anchor="ctr" anchorCtr="0">
            <a:spAutoFit/>
          </a:bodyPr>
          <a:lstStyle/>
          <a:p>
            <a:r>
              <a:rPr lang="en-US" sz="3200" i="1" dirty="0" smtClean="0">
                <a:solidFill>
                  <a:schemeClr val="tx2">
                    <a:lumMod val="50000"/>
                  </a:schemeClr>
                </a:solidFill>
              </a:rPr>
              <a:t>“Information delivered visually – a tool where information can be heard and seen.”</a:t>
            </a:r>
            <a:endParaRPr lang="en-US" sz="3200" i="1" dirty="0">
              <a:solidFill>
                <a:schemeClr val="tx2">
                  <a:lumMod val="50000"/>
                </a:schemeClr>
              </a:solidFill>
            </a:endParaRPr>
          </a:p>
        </p:txBody>
      </p:sp>
      <p:sp>
        <p:nvSpPr>
          <p:cNvPr id="7" name="Title 25"/>
          <p:cNvSpPr txBox="1">
            <a:spLocks/>
          </p:cNvSpPr>
          <p:nvPr/>
        </p:nvSpPr>
        <p:spPr>
          <a:xfrm>
            <a:off x="375313" y="5366254"/>
            <a:ext cx="3733800" cy="93199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lumMod val="75000"/>
                    <a:lumOff val="25000"/>
                  </a:schemeClr>
                </a:solidFill>
                <a:latin typeface="+mj-lt"/>
                <a:ea typeface="+mj-ea"/>
                <a:cs typeface="+mj-cs"/>
              </a:defRPr>
            </a:lvl1pPr>
          </a:lstStyle>
          <a:p>
            <a:pPr algn="l"/>
            <a:r>
              <a:rPr lang="en-US" sz="4000" b="1" dirty="0" smtClean="0">
                <a:solidFill>
                  <a:schemeClr val="accent3">
                    <a:lumMod val="75000"/>
                  </a:schemeClr>
                </a:solidFill>
                <a:latin typeface="Adobe Song Std L" pitchFamily="18" charset="-128"/>
                <a:ea typeface="Adobe Song Std L" pitchFamily="18" charset="-128"/>
                <a:hlinkClick r:id="rId5"/>
              </a:rPr>
              <a:t>www.qwiki.com</a:t>
            </a:r>
            <a:endParaRPr lang="en-US" sz="4000" b="1" dirty="0">
              <a:solidFill>
                <a:schemeClr val="accent3">
                  <a:lumMod val="75000"/>
                </a:schemeClr>
              </a:solidFill>
              <a:latin typeface="Adobe Song Std L" pitchFamily="18" charset="-128"/>
              <a:ea typeface="Adobe Song Std L" pitchFamily="18" charset="-128"/>
            </a:endParaRP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86600" y="4831028"/>
            <a:ext cx="1613139" cy="16131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687738713"/>
      </p:ext>
    </p:extLst>
  </p:cSld>
  <p:clrMapOvr>
    <a:masterClrMapping/>
  </p:clrMapOvr>
  <mc:AlternateContent xmlns:mc="http://schemas.openxmlformats.org/markup-compatibility/2006" xmlns:p14="http://schemas.microsoft.com/office/powerpoint/2010/main">
    <mc:Choice Requires="p14">
      <p:transition spd="slow" p14:dur="2000" advTm="20957"/>
    </mc:Choice>
    <mc:Fallback xmlns="">
      <p:transition spd="slow" advTm="209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750"/>
                                        <p:tgtEl>
                                          <p:spTgt spid="4"/>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750"/>
                                        <p:tgtEl>
                                          <p:spTgt spid="5"/>
                                        </p:tgtEl>
                                      </p:cBhvr>
                                    </p:animEffect>
                                  </p:childTnLst>
                                </p:cTn>
                              </p:par>
                            </p:childTnLst>
                          </p:cTn>
                        </p:par>
                        <p:par>
                          <p:cTn id="16" fill="hold">
                            <p:stCondLst>
                              <p:cond delay="2000"/>
                            </p:stCondLst>
                            <p:childTnLst>
                              <p:par>
                                <p:cTn id="17" presetID="10" presetClass="entr" presetSubtype="0" fill="hold" grpId="0" nodeType="afterEffect">
                                  <p:stCondLst>
                                    <p:cond delay="0"/>
                                  </p:stCondLst>
                                  <p:iterate type="wd">
                                    <p:tmPct val="5000"/>
                                  </p:iterate>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duotone>
              <a:prstClr val="black"/>
              <a:srgbClr val="FFFF00">
                <a:tint val="45000"/>
                <a:satMod val="400000"/>
              </a:srgbClr>
            </a:duotone>
            <a:extLst>
              <a:ext uri="{28A0092B-C50C-407E-A947-70E740481C1C}">
                <a14:useLocalDpi xmlns:a14="http://schemas.microsoft.com/office/drawing/2010/main" val="0"/>
              </a:ext>
            </a:extLst>
          </a:blip>
          <a:stretch>
            <a:fillRect/>
          </a:stretch>
        </p:blipFill>
        <p:spPr>
          <a:xfrm flipH="1">
            <a:off x="2242213" y="3393447"/>
            <a:ext cx="2176191" cy="2901588"/>
          </a:xfrm>
          <a:prstGeom prst="rect">
            <a:avLst/>
          </a:prstGeom>
        </p:spPr>
      </p:pic>
      <p:pic>
        <p:nvPicPr>
          <p:cNvPr id="5" name="Picture 4"/>
          <p:cNvPicPr>
            <a:picLocks noChangeAspect="1"/>
          </p:cNvPicPr>
          <p:nvPr/>
        </p:nvPicPr>
        <p:blipFill rotWithShape="1">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t="-1030" b="14433"/>
          <a:stretch/>
        </p:blipFill>
        <p:spPr>
          <a:xfrm>
            <a:off x="883602" y="-152400"/>
            <a:ext cx="7945157" cy="4771924"/>
          </a:xfrm>
          <a:prstGeom prst="rect">
            <a:avLst/>
          </a:prstGeom>
        </p:spPr>
      </p:pic>
      <p:sp>
        <p:nvSpPr>
          <p:cNvPr id="6" name="TextBox 5"/>
          <p:cNvSpPr txBox="1"/>
          <p:nvPr/>
        </p:nvSpPr>
        <p:spPr>
          <a:xfrm>
            <a:off x="2362201" y="589030"/>
            <a:ext cx="5113710" cy="2246769"/>
          </a:xfrm>
          <a:prstGeom prst="rect">
            <a:avLst/>
          </a:prstGeom>
          <a:noFill/>
          <a:effectLst/>
        </p:spPr>
        <p:txBody>
          <a:bodyPr wrap="square" rtlCol="0" anchor="ctr" anchorCtr="0">
            <a:spAutoFit/>
          </a:bodyPr>
          <a:lstStyle/>
          <a:p>
            <a:pPr algn="ctr"/>
            <a:r>
              <a:rPr lang="en-US" sz="2800" i="1" dirty="0" smtClean="0">
                <a:solidFill>
                  <a:schemeClr val="tx2">
                    <a:lumMod val="50000"/>
                  </a:schemeClr>
                </a:solidFill>
              </a:rPr>
              <a:t>“</a:t>
            </a:r>
            <a:r>
              <a:rPr lang="en-AU" sz="2800" dirty="0" smtClean="0"/>
              <a:t>Is </a:t>
            </a:r>
            <a:r>
              <a:rPr lang="en-AU" sz="2800" dirty="0"/>
              <a:t>an online web sticky note service that can be used to post memos, to-do lists, ideas, and photos anywhere on an online web </a:t>
            </a:r>
            <a:r>
              <a:rPr lang="en-AU" sz="2800" dirty="0" smtClean="0"/>
              <a:t>canvas.”</a:t>
            </a:r>
            <a:endParaRPr lang="en-US" sz="2800" i="1" dirty="0">
              <a:solidFill>
                <a:schemeClr val="tx2">
                  <a:lumMod val="50000"/>
                </a:schemeClr>
              </a:solidFill>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5841" y="5057156"/>
            <a:ext cx="2205793" cy="12995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itle 25"/>
          <p:cNvSpPr txBox="1">
            <a:spLocks/>
          </p:cNvSpPr>
          <p:nvPr/>
        </p:nvSpPr>
        <p:spPr>
          <a:xfrm>
            <a:off x="375313" y="5832252"/>
            <a:ext cx="3733800" cy="93199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lumMod val="75000"/>
                    <a:lumOff val="25000"/>
                  </a:schemeClr>
                </a:solidFill>
                <a:latin typeface="+mj-lt"/>
                <a:ea typeface="+mj-ea"/>
                <a:cs typeface="+mj-cs"/>
              </a:defRPr>
            </a:lvl1pPr>
          </a:lstStyle>
          <a:p>
            <a:pPr algn="l"/>
            <a:r>
              <a:rPr lang="en-US" sz="4000" b="1" dirty="0" smtClean="0">
                <a:solidFill>
                  <a:schemeClr val="accent3">
                    <a:lumMod val="75000"/>
                  </a:schemeClr>
                </a:solidFill>
                <a:latin typeface="Adobe Song Std L" pitchFamily="18" charset="-128"/>
                <a:ea typeface="Adobe Song Std L" pitchFamily="18" charset="-128"/>
                <a:hlinkClick r:id="rId6"/>
              </a:rPr>
              <a:t>www.linoit.com</a:t>
            </a:r>
            <a:endParaRPr lang="en-US" sz="4000" b="1" dirty="0">
              <a:solidFill>
                <a:schemeClr val="accent3">
                  <a:lumMod val="75000"/>
                </a:schemeClr>
              </a:solidFill>
              <a:latin typeface="Adobe Song Std L" pitchFamily="18" charset="-128"/>
              <a:ea typeface="Adobe Song Std L" pitchFamily="18" charset="-128"/>
            </a:endParaRPr>
          </a:p>
        </p:txBody>
      </p:sp>
    </p:spTree>
    <p:extLst>
      <p:ext uri="{BB962C8B-B14F-4D97-AF65-F5344CB8AC3E}">
        <p14:creationId xmlns:p14="http://schemas.microsoft.com/office/powerpoint/2010/main" val="3920841449"/>
      </p:ext>
    </p:extLst>
  </p:cSld>
  <p:clrMapOvr>
    <a:masterClrMapping/>
  </p:clrMapOvr>
  <mc:AlternateContent xmlns:mc="http://schemas.openxmlformats.org/markup-compatibility/2006" xmlns:p14="http://schemas.microsoft.com/office/powerpoint/2010/main">
    <mc:Choice Requires="p14">
      <p:transition spd="slow" p14:dur="2000" advTm="20922"/>
    </mc:Choice>
    <mc:Fallback xmlns="">
      <p:transition spd="slow" advTm="209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750"/>
                                        <p:tgtEl>
                                          <p:spTgt spid="8"/>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750"/>
                                        <p:tgtEl>
                                          <p:spTgt spid="5"/>
                                        </p:tgtEl>
                                      </p:cBhvr>
                                    </p:animEffect>
                                  </p:childTnLst>
                                </p:cTn>
                              </p:par>
                            </p:childTnLst>
                          </p:cTn>
                        </p:par>
                        <p:par>
                          <p:cTn id="16" fill="hold">
                            <p:stCondLst>
                              <p:cond delay="2000"/>
                            </p:stCondLst>
                            <p:childTnLst>
                              <p:par>
                                <p:cTn id="17" presetID="10" presetClass="entr" presetSubtype="0" fill="hold" grpId="0" nodeType="afterEffect">
                                  <p:stCondLst>
                                    <p:cond delay="0"/>
                                  </p:stCondLst>
                                  <p:iterate type="wd">
                                    <p:tmPct val="5000"/>
                                  </p:iterate>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t="-1030" b="14433"/>
          <a:stretch/>
        </p:blipFill>
        <p:spPr>
          <a:xfrm>
            <a:off x="990599" y="-57271"/>
            <a:ext cx="7945157" cy="4476871"/>
          </a:xfrm>
          <a:prstGeom prst="rect">
            <a:avLst/>
          </a:prstGeom>
        </p:spPr>
      </p:pic>
      <p:sp>
        <p:nvSpPr>
          <p:cNvPr id="6" name="TextBox 5"/>
          <p:cNvSpPr txBox="1"/>
          <p:nvPr/>
        </p:nvSpPr>
        <p:spPr>
          <a:xfrm>
            <a:off x="2362201" y="558252"/>
            <a:ext cx="5113710" cy="2308324"/>
          </a:xfrm>
          <a:prstGeom prst="rect">
            <a:avLst/>
          </a:prstGeom>
          <a:noFill/>
          <a:effectLst/>
        </p:spPr>
        <p:txBody>
          <a:bodyPr wrap="square" rtlCol="0" anchor="ctr" anchorCtr="0">
            <a:spAutoFit/>
          </a:bodyPr>
          <a:lstStyle/>
          <a:p>
            <a:pPr algn="ctr"/>
            <a:r>
              <a:rPr lang="en-US" sz="2400" i="1" dirty="0" smtClean="0">
                <a:solidFill>
                  <a:schemeClr val="tx2">
                    <a:lumMod val="50000"/>
                  </a:schemeClr>
                </a:solidFill>
              </a:rPr>
              <a:t>“</a:t>
            </a:r>
            <a:r>
              <a:rPr lang="en-AU" sz="2400" dirty="0" smtClean="0"/>
              <a:t>Fun </a:t>
            </a:r>
            <a:r>
              <a:rPr lang="en-AU" sz="2400" dirty="0"/>
              <a:t>and easy for you to collaborate online! Create </a:t>
            </a:r>
            <a:r>
              <a:rPr lang="en-AU" sz="2400" dirty="0" smtClean="0"/>
              <a:t>tasks, </a:t>
            </a:r>
            <a:r>
              <a:rPr lang="en-AU" sz="2400" dirty="0"/>
              <a:t>files, photos, notes, and bookmarks on your </a:t>
            </a:r>
            <a:r>
              <a:rPr lang="en-AU" sz="2400" dirty="0" err="1"/>
              <a:t>Stixyboards</a:t>
            </a:r>
            <a:r>
              <a:rPr lang="en-AU" sz="2400" dirty="0"/>
              <a:t>, organized in whatever way </a:t>
            </a:r>
            <a:r>
              <a:rPr lang="en-AU" sz="2400" dirty="0" smtClean="0"/>
              <a:t>you like.”</a:t>
            </a:r>
            <a:endParaRPr lang="en-AU" sz="2400" dirty="0"/>
          </a:p>
          <a:p>
            <a:pPr algn="ctr"/>
            <a:endParaRPr lang="en-US" sz="2400" i="1" dirty="0">
              <a:solidFill>
                <a:schemeClr val="tx2">
                  <a:lumMod val="50000"/>
                </a:schemeClr>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49565" y="4714653"/>
            <a:ext cx="2226589" cy="16750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itle 25"/>
          <p:cNvSpPr txBox="1">
            <a:spLocks/>
          </p:cNvSpPr>
          <p:nvPr/>
        </p:nvSpPr>
        <p:spPr>
          <a:xfrm>
            <a:off x="375313" y="5715000"/>
            <a:ext cx="3733800" cy="93199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lumMod val="75000"/>
                    <a:lumOff val="25000"/>
                  </a:schemeClr>
                </a:solidFill>
                <a:latin typeface="+mj-lt"/>
                <a:ea typeface="+mj-ea"/>
                <a:cs typeface="+mj-cs"/>
              </a:defRPr>
            </a:lvl1pPr>
          </a:lstStyle>
          <a:p>
            <a:pPr algn="l"/>
            <a:r>
              <a:rPr lang="en-US" sz="4000" b="1" dirty="0" smtClean="0">
                <a:solidFill>
                  <a:schemeClr val="accent3">
                    <a:lumMod val="75000"/>
                  </a:schemeClr>
                </a:solidFill>
                <a:latin typeface="Adobe Song Std L" pitchFamily="18" charset="-128"/>
                <a:ea typeface="Adobe Song Std L" pitchFamily="18" charset="-128"/>
                <a:hlinkClick r:id="rId5"/>
              </a:rPr>
              <a:t>www.stixy.com</a:t>
            </a:r>
            <a:endParaRPr lang="en-US" sz="4000" b="1" dirty="0">
              <a:solidFill>
                <a:schemeClr val="accent3">
                  <a:lumMod val="75000"/>
                </a:schemeClr>
              </a:solidFill>
              <a:latin typeface="Adobe Song Std L" pitchFamily="18" charset="-128"/>
              <a:ea typeface="Adobe Song Std L" pitchFamily="18" charset="-128"/>
            </a:endParaRPr>
          </a:p>
        </p:txBody>
      </p:sp>
      <p:pic>
        <p:nvPicPr>
          <p:cNvPr id="7" name="Picture 6"/>
          <p:cNvPicPr>
            <a:picLocks noChangeAspect="1"/>
          </p:cNvPicPr>
          <p:nvPr/>
        </p:nvPicPr>
        <p:blipFill>
          <a:blip r:embed="rId6" cstate="print">
            <a:duotone>
              <a:prstClr val="black"/>
              <a:srgbClr val="92D050">
                <a:tint val="45000"/>
                <a:satMod val="400000"/>
              </a:srgbClr>
            </a:duotone>
            <a:extLst>
              <a:ext uri="{28A0092B-C50C-407E-A947-70E740481C1C}">
                <a14:useLocalDpi xmlns:a14="http://schemas.microsoft.com/office/drawing/2010/main" val="0"/>
              </a:ext>
            </a:extLst>
          </a:blip>
          <a:stretch>
            <a:fillRect/>
          </a:stretch>
        </p:blipFill>
        <p:spPr>
          <a:xfrm>
            <a:off x="2590800" y="3200400"/>
            <a:ext cx="2091683" cy="2788912"/>
          </a:xfrm>
          <a:prstGeom prst="rect">
            <a:avLst/>
          </a:prstGeom>
        </p:spPr>
      </p:pic>
    </p:spTree>
    <p:extLst>
      <p:ext uri="{BB962C8B-B14F-4D97-AF65-F5344CB8AC3E}">
        <p14:creationId xmlns:p14="http://schemas.microsoft.com/office/powerpoint/2010/main" val="277391343"/>
      </p:ext>
    </p:extLst>
  </p:cSld>
  <p:clrMapOvr>
    <a:masterClrMapping/>
  </p:clrMapOvr>
  <mc:AlternateContent xmlns:mc="http://schemas.openxmlformats.org/markup-compatibility/2006" xmlns:p14="http://schemas.microsoft.com/office/powerpoint/2010/main">
    <mc:Choice Requires="p14">
      <p:transition spd="slow" p14:dur="2000" advTm="20793"/>
    </mc:Choice>
    <mc:Fallback xmlns="">
      <p:transition spd="slow" advTm="207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750"/>
                                        <p:tgtEl>
                                          <p:spTgt spid="7"/>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750"/>
                                        <p:tgtEl>
                                          <p:spTgt spid="5"/>
                                        </p:tgtEl>
                                      </p:cBhvr>
                                    </p:animEffect>
                                  </p:childTnLst>
                                </p:cTn>
                              </p:par>
                            </p:childTnLst>
                          </p:cTn>
                        </p:par>
                        <p:par>
                          <p:cTn id="16" fill="hold">
                            <p:stCondLst>
                              <p:cond delay="2250"/>
                            </p:stCondLst>
                            <p:childTnLst>
                              <p:par>
                                <p:cTn id="17" presetID="10" presetClass="entr" presetSubtype="0" fill="hold" grpId="0" nodeType="afterEffect">
                                  <p:stCondLst>
                                    <p:cond delay="0"/>
                                  </p:stCondLst>
                                  <p:iterate type="wd">
                                    <p:tmPct val="5000"/>
                                  </p:iterate>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4440214" y="3643491"/>
            <a:ext cx="2266950" cy="3014644"/>
          </a:xfrm>
          <a:prstGeom prst="rect">
            <a:avLst/>
          </a:prstGeom>
        </p:spPr>
      </p:pic>
      <p:pic>
        <p:nvPicPr>
          <p:cNvPr id="5" name="Picture 4"/>
          <p:cNvPicPr>
            <a:picLocks noChangeAspect="1"/>
          </p:cNvPicPr>
          <p:nvPr/>
        </p:nvPicPr>
        <p:blipFill rotWithShape="1">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t="-1030" b="14433"/>
          <a:stretch/>
        </p:blipFill>
        <p:spPr>
          <a:xfrm flipH="1">
            <a:off x="175288" y="-53859"/>
            <a:ext cx="7945157" cy="5190138"/>
          </a:xfrm>
          <a:prstGeom prst="rect">
            <a:avLst/>
          </a:prstGeom>
        </p:spPr>
      </p:pic>
      <p:sp>
        <p:nvSpPr>
          <p:cNvPr id="6" name="TextBox 5"/>
          <p:cNvSpPr txBox="1"/>
          <p:nvPr/>
        </p:nvSpPr>
        <p:spPr>
          <a:xfrm>
            <a:off x="1644323" y="702943"/>
            <a:ext cx="5113710" cy="2308324"/>
          </a:xfrm>
          <a:prstGeom prst="rect">
            <a:avLst/>
          </a:prstGeom>
          <a:noFill/>
          <a:effectLst/>
        </p:spPr>
        <p:txBody>
          <a:bodyPr wrap="square" rtlCol="0" anchor="ctr" anchorCtr="0">
            <a:spAutoFit/>
          </a:bodyPr>
          <a:lstStyle/>
          <a:p>
            <a:pPr algn="ctr"/>
            <a:r>
              <a:rPr lang="en-US" sz="2400" i="1" dirty="0" smtClean="0">
                <a:solidFill>
                  <a:schemeClr val="tx2">
                    <a:lumMod val="50000"/>
                  </a:schemeClr>
                </a:solidFill>
              </a:rPr>
              <a:t>“</a:t>
            </a:r>
            <a:r>
              <a:rPr lang="en-AU" sz="2400" dirty="0"/>
              <a:t>An online tool that provides </a:t>
            </a:r>
            <a:r>
              <a:rPr lang="en-AU" sz="2400" dirty="0" smtClean="0"/>
              <a:t>students </a:t>
            </a:r>
            <a:r>
              <a:rPr lang="en-AU" sz="2400" dirty="0"/>
              <a:t>with ready-made interactive ‘thinking guides</a:t>
            </a:r>
            <a:r>
              <a:rPr lang="en-AU" sz="2400" dirty="0" smtClean="0"/>
              <a:t>’ </a:t>
            </a:r>
            <a:r>
              <a:rPr lang="en-AU" sz="2400" dirty="0"/>
              <a:t>to support their own enquiry and research. These thinking guides help students to work through an issue, topic or question and prompt </a:t>
            </a:r>
            <a:r>
              <a:rPr lang="en-AU" sz="2400" dirty="0" smtClean="0"/>
              <a:t>.”</a:t>
            </a:r>
            <a:endParaRPr lang="en-US" sz="2400" i="1" dirty="0">
              <a:solidFill>
                <a:schemeClr val="tx2">
                  <a:lumMod val="50000"/>
                </a:schemeClr>
              </a:solidFill>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19837" y="5136279"/>
            <a:ext cx="2687921" cy="12276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itle 25"/>
          <p:cNvSpPr txBox="1">
            <a:spLocks/>
          </p:cNvSpPr>
          <p:nvPr/>
        </p:nvSpPr>
        <p:spPr>
          <a:xfrm>
            <a:off x="304800" y="5654036"/>
            <a:ext cx="4196687" cy="931997"/>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lumMod val="75000"/>
                    <a:lumOff val="25000"/>
                  </a:schemeClr>
                </a:solidFill>
                <a:latin typeface="+mj-lt"/>
                <a:ea typeface="+mj-ea"/>
                <a:cs typeface="+mj-cs"/>
              </a:defRPr>
            </a:lvl1pPr>
          </a:lstStyle>
          <a:p>
            <a:pPr algn="l"/>
            <a:r>
              <a:rPr lang="en-US" sz="4000" b="1" dirty="0" smtClean="0">
                <a:solidFill>
                  <a:schemeClr val="accent3">
                    <a:lumMod val="75000"/>
                  </a:schemeClr>
                </a:solidFill>
                <a:latin typeface="Adobe Song Std L" pitchFamily="18" charset="-128"/>
                <a:ea typeface="Adobe Song Std L" pitchFamily="18" charset="-128"/>
                <a:hlinkClick r:id="rId6"/>
              </a:rPr>
              <a:t>www.exploratree.com</a:t>
            </a:r>
            <a:endParaRPr lang="en-US" sz="4000" b="1" dirty="0">
              <a:solidFill>
                <a:schemeClr val="accent3">
                  <a:lumMod val="75000"/>
                </a:schemeClr>
              </a:solidFill>
              <a:latin typeface="Adobe Song Std L" pitchFamily="18" charset="-128"/>
              <a:ea typeface="Adobe Song Std L" pitchFamily="18" charset="-128"/>
            </a:endParaRPr>
          </a:p>
        </p:txBody>
      </p:sp>
    </p:spTree>
    <p:extLst>
      <p:ext uri="{BB962C8B-B14F-4D97-AF65-F5344CB8AC3E}">
        <p14:creationId xmlns:p14="http://schemas.microsoft.com/office/powerpoint/2010/main" val="3341228716"/>
      </p:ext>
    </p:extLst>
  </p:cSld>
  <p:clrMapOvr>
    <a:masterClrMapping/>
  </p:clrMapOvr>
  <mc:AlternateContent xmlns:mc="http://schemas.openxmlformats.org/markup-compatibility/2006" xmlns:p14="http://schemas.microsoft.com/office/powerpoint/2010/main">
    <mc:Choice Requires="p14">
      <p:transition spd="slow" p14:dur="2000" advTm="19902"/>
    </mc:Choice>
    <mc:Fallback xmlns="">
      <p:transition spd="slow" advTm="199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750"/>
                                        <p:tgtEl>
                                          <p:spTgt spid="4"/>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750"/>
                                        <p:tgtEl>
                                          <p:spTgt spid="5"/>
                                        </p:tgtEl>
                                      </p:cBhvr>
                                    </p:animEffect>
                                  </p:childTnLst>
                                </p:cTn>
                              </p:par>
                            </p:childTnLst>
                          </p:cTn>
                        </p:par>
                        <p:par>
                          <p:cTn id="16" fill="hold">
                            <p:stCondLst>
                              <p:cond delay="2250"/>
                            </p:stCondLst>
                            <p:childTnLst>
                              <p:par>
                                <p:cTn id="17" presetID="10" presetClass="entr" presetSubtype="0" fill="hold" grpId="0" nodeType="afterEffect">
                                  <p:stCondLst>
                                    <p:cond delay="0"/>
                                  </p:stCondLst>
                                  <p:iterate type="wd">
                                    <p:tmPct val="5000"/>
                                  </p:iterate>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t="-1030" b="14433"/>
          <a:stretch/>
        </p:blipFill>
        <p:spPr>
          <a:xfrm>
            <a:off x="1676400" y="-57271"/>
            <a:ext cx="7259357" cy="4742142"/>
          </a:xfrm>
          <a:prstGeom prst="rect">
            <a:avLst/>
          </a:prstGeom>
        </p:spPr>
      </p:pic>
      <p:sp>
        <p:nvSpPr>
          <p:cNvPr id="6" name="TextBox 5"/>
          <p:cNvSpPr txBox="1"/>
          <p:nvPr/>
        </p:nvSpPr>
        <p:spPr>
          <a:xfrm>
            <a:off x="3124199" y="804472"/>
            <a:ext cx="4572001" cy="1815882"/>
          </a:xfrm>
          <a:prstGeom prst="rect">
            <a:avLst/>
          </a:prstGeom>
          <a:noFill/>
          <a:effectLst/>
        </p:spPr>
        <p:txBody>
          <a:bodyPr wrap="square" rtlCol="0" anchor="ctr" anchorCtr="0">
            <a:spAutoFit/>
          </a:bodyPr>
          <a:lstStyle/>
          <a:p>
            <a:pPr algn="ctr"/>
            <a:r>
              <a:rPr lang="en-US" sz="2800" i="1" dirty="0" smtClean="0">
                <a:solidFill>
                  <a:schemeClr val="tx2">
                    <a:lumMod val="50000"/>
                  </a:schemeClr>
                </a:solidFill>
              </a:rPr>
              <a:t>“</a:t>
            </a:r>
            <a:r>
              <a:rPr lang="en-AU" sz="2800" dirty="0" smtClean="0"/>
              <a:t>A </a:t>
            </a:r>
            <a:r>
              <a:rPr lang="en-AU" sz="2800" dirty="0"/>
              <a:t>free tool for turning PowerPoint slides into rich video presentations right from your web browser</a:t>
            </a:r>
            <a:r>
              <a:rPr lang="en-AU" sz="2800" dirty="0" smtClean="0"/>
              <a:t>.”</a:t>
            </a:r>
            <a:endParaRPr lang="en-US" sz="2800" i="1" dirty="0">
              <a:solidFill>
                <a:schemeClr val="tx2">
                  <a:lumMod val="50000"/>
                </a:schemeClr>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6596" y="5200592"/>
            <a:ext cx="2229161" cy="10193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itle 25"/>
          <p:cNvSpPr txBox="1">
            <a:spLocks/>
          </p:cNvSpPr>
          <p:nvPr/>
        </p:nvSpPr>
        <p:spPr>
          <a:xfrm>
            <a:off x="381000" y="5726467"/>
            <a:ext cx="4196687" cy="93199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lumMod val="75000"/>
                    <a:lumOff val="25000"/>
                  </a:schemeClr>
                </a:solidFill>
                <a:latin typeface="+mj-lt"/>
                <a:ea typeface="+mj-ea"/>
                <a:cs typeface="+mj-cs"/>
              </a:defRPr>
            </a:lvl1pPr>
          </a:lstStyle>
          <a:p>
            <a:pPr algn="l"/>
            <a:r>
              <a:rPr lang="en-US" sz="4000" b="1" dirty="0" smtClean="0">
                <a:solidFill>
                  <a:schemeClr val="accent3">
                    <a:lumMod val="75000"/>
                  </a:schemeClr>
                </a:solidFill>
                <a:latin typeface="Adobe Song Std L" pitchFamily="18" charset="-128"/>
                <a:ea typeface="Adobe Song Std L" pitchFamily="18" charset="-128"/>
                <a:hlinkClick r:id="rId5"/>
              </a:rPr>
              <a:t>www.knovio.com</a:t>
            </a:r>
            <a:endParaRPr lang="en-US" sz="4000" b="1" dirty="0">
              <a:solidFill>
                <a:schemeClr val="accent3">
                  <a:lumMod val="75000"/>
                </a:schemeClr>
              </a:solidFill>
              <a:latin typeface="Adobe Song Std L" pitchFamily="18" charset="-128"/>
              <a:ea typeface="Adobe Song Std L" pitchFamily="18" charset="-128"/>
            </a:endParaRPr>
          </a:p>
        </p:txBody>
      </p:sp>
      <p:pic>
        <p:nvPicPr>
          <p:cNvPr id="9" name="Picture 8"/>
          <p:cNvPicPr>
            <a:picLocks noChangeAspect="1"/>
          </p:cNvPicPr>
          <p:nvPr/>
        </p:nvPicPr>
        <p:blipFill>
          <a:blip r:embed="rId6" cstate="print">
            <a:duotone>
              <a:prstClr val="black"/>
              <a:srgbClr val="00B0F0">
                <a:tint val="45000"/>
                <a:satMod val="400000"/>
              </a:srgbClr>
            </a:duotone>
            <a:extLst>
              <a:ext uri="{28A0092B-C50C-407E-A947-70E740481C1C}">
                <a14:useLocalDpi xmlns:a14="http://schemas.microsoft.com/office/drawing/2010/main" val="0"/>
              </a:ext>
            </a:extLst>
          </a:blip>
          <a:stretch>
            <a:fillRect/>
          </a:stretch>
        </p:blipFill>
        <p:spPr>
          <a:xfrm flipH="1">
            <a:off x="2781607" y="3535515"/>
            <a:ext cx="2104467" cy="2622782"/>
          </a:xfrm>
          <a:prstGeom prst="rect">
            <a:avLst/>
          </a:prstGeom>
        </p:spPr>
      </p:pic>
    </p:spTree>
    <p:extLst>
      <p:ext uri="{BB962C8B-B14F-4D97-AF65-F5344CB8AC3E}">
        <p14:creationId xmlns:p14="http://schemas.microsoft.com/office/powerpoint/2010/main" val="836908971"/>
      </p:ext>
    </p:extLst>
  </p:cSld>
  <p:clrMapOvr>
    <a:masterClrMapping/>
  </p:clrMapOvr>
  <mc:AlternateContent xmlns:mc="http://schemas.openxmlformats.org/markup-compatibility/2006" xmlns:p14="http://schemas.microsoft.com/office/powerpoint/2010/main">
    <mc:Choice Requires="p14">
      <p:transition spd="slow" p14:dur="2000" advTm="19842"/>
    </mc:Choice>
    <mc:Fallback xmlns="">
      <p:transition spd="slow" advTm="198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750"/>
                                        <p:tgtEl>
                                          <p:spTgt spid="9"/>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750"/>
                                        <p:tgtEl>
                                          <p:spTgt spid="5"/>
                                        </p:tgtEl>
                                      </p:cBhvr>
                                    </p:animEffect>
                                  </p:childTnLst>
                                </p:cTn>
                              </p:par>
                            </p:childTnLst>
                          </p:cTn>
                        </p:par>
                        <p:par>
                          <p:cTn id="16" fill="hold">
                            <p:stCondLst>
                              <p:cond delay="2250"/>
                            </p:stCondLst>
                            <p:childTnLst>
                              <p:par>
                                <p:cTn id="17" presetID="10" presetClass="entr" presetSubtype="0" fill="hold" grpId="0" nodeType="afterEffect">
                                  <p:stCondLst>
                                    <p:cond delay="0"/>
                                  </p:stCondLst>
                                  <p:iterate type="wd">
                                    <p:tmPct val="5000"/>
                                  </p:iterate>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5"/>
</p:tagLst>
</file>

<file path=ppt/theme/theme1.xml><?xml version="1.0" encoding="utf-8"?>
<a:theme xmlns:a="http://schemas.openxmlformats.org/drawingml/2006/main" name="PresenterMedia.com Blu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reflective ball">
      <a:majorFont>
        <a:latin typeface="Franklin Gothic Heavy"/>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atic No Swosh Theme">
  <a:themeElements>
    <a:clrScheme name="Custom 4">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A3B563"/>
      </a:hlink>
      <a:folHlink>
        <a:srgbClr val="7FAF8E"/>
      </a:folHlink>
    </a:clrScheme>
    <a:fontScheme name="reflective ball">
      <a:majorFont>
        <a:latin typeface="Franklin Gothic Heavy"/>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3426</TotalTime>
  <Words>2227</Words>
  <Application>Microsoft Office PowerPoint</Application>
  <PresentationFormat>On-screen Show (4:3)</PresentationFormat>
  <Paragraphs>83</Paragraphs>
  <Slides>20</Slides>
  <Notes>20</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PresenterMedia.com Blue Theme</vt:lpstr>
      <vt:lpstr>Static No Swosh Theme</vt:lpstr>
      <vt:lpstr>PowerPoint Presentation</vt:lpstr>
      <vt:lpstr>www.popplet.com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PresenterMedia.com</dc:creator>
  <cp:lastModifiedBy>School</cp:lastModifiedBy>
  <cp:revision>74</cp:revision>
  <cp:lastPrinted>2011-11-14T01:03:39Z</cp:lastPrinted>
  <dcterms:created xsi:type="dcterms:W3CDTF">2011-04-05T22:27:03Z</dcterms:created>
  <dcterms:modified xsi:type="dcterms:W3CDTF">2011-11-14T02:38:18Z</dcterms:modified>
</cp:coreProperties>
</file>